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58" r:id="rId4"/>
    <p:sldId id="266" r:id="rId5"/>
    <p:sldId id="267" r:id="rId6"/>
    <p:sldId id="276" r:id="rId7"/>
    <p:sldId id="275" r:id="rId8"/>
    <p:sldId id="274" r:id="rId9"/>
    <p:sldId id="273" r:id="rId10"/>
    <p:sldId id="272" r:id="rId11"/>
    <p:sldId id="271" r:id="rId12"/>
    <p:sldId id="270" r:id="rId13"/>
    <p:sldId id="288" r:id="rId14"/>
    <p:sldId id="287" r:id="rId15"/>
    <p:sldId id="286" r:id="rId16"/>
    <p:sldId id="285" r:id="rId17"/>
    <p:sldId id="284" r:id="rId18"/>
    <p:sldId id="283" r:id="rId19"/>
    <p:sldId id="282" r:id="rId20"/>
    <p:sldId id="281" r:id="rId21"/>
    <p:sldId id="280" r:id="rId22"/>
    <p:sldId id="279" r:id="rId23"/>
    <p:sldId id="278" r:id="rId24"/>
    <p:sldId id="269" r:id="rId25"/>
    <p:sldId id="290" r:id="rId26"/>
    <p:sldId id="289" r:id="rId27"/>
    <p:sldId id="268" r:id="rId28"/>
    <p:sldId id="291" r:id="rId29"/>
    <p:sldId id="277" r:id="rId30"/>
    <p:sldId id="292" r:id="rId31"/>
    <p:sldId id="317" r:id="rId32"/>
    <p:sldId id="319" r:id="rId33"/>
    <p:sldId id="318" r:id="rId34"/>
    <p:sldId id="316" r:id="rId35"/>
    <p:sldId id="315" r:id="rId36"/>
    <p:sldId id="314" r:id="rId37"/>
    <p:sldId id="313" r:id="rId38"/>
    <p:sldId id="312" r:id="rId39"/>
    <p:sldId id="311" r:id="rId40"/>
    <p:sldId id="310" r:id="rId41"/>
    <p:sldId id="309" r:id="rId42"/>
    <p:sldId id="308" r:id="rId43"/>
    <p:sldId id="307" r:id="rId44"/>
    <p:sldId id="306" r:id="rId45"/>
    <p:sldId id="305" r:id="rId46"/>
    <p:sldId id="304" r:id="rId47"/>
    <p:sldId id="303" r:id="rId48"/>
    <p:sldId id="302" r:id="rId49"/>
    <p:sldId id="301" r:id="rId50"/>
    <p:sldId id="300" r:id="rId51"/>
    <p:sldId id="299" r:id="rId52"/>
    <p:sldId id="263" r:id="rId5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43817"/>
    <a:srgbClr val="1A5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40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edgeservices.bing.com/edgesvc/chat?udsframed=1&amp;form=SHORUN&amp;clientscopes=chat,noheader,udsedgeshop,channelstable,wincopilot,ntpquery,devtoolsapi,udsinwin11,udsdlpconsent,udsfrontload,cspgrd,&amp;shellsig=c6b7ebf1114dd80d00b1e42b0231965813327008&amp;setlang=en-GB&amp;lightschemeovr=1#sjevt%7CDiscover.Chat.SydneyClickPageCitation%7Cadpclick%7C2%7Ccb2ca14f-e9d8-4101-82ca-55597221a697%7C%7B%22sourceAttributions%22%3A%7B%22providerDisplayName%22%3A%22%E2%80%A2%20Design%20a...%22%2C%22pageType%22%3A%22pdf%22%2C%22pageIndex%22%3A8%2C%22relatedPageUrl%22%3A%22file%253A%252F%252F%252FD%253A%252FOneDrive%252FWork%252F1.%252520Current%252FNergy%252FITT%252FMS%252520Excel%252520Ch5.pdf%22%2C%22lineIndex%22%3A7%2C%22highlightText%22%3A%22%E2%80%A2%20Design%20and%20formatting%20significantly%20impact%20chart%20effectiveness.Consider%20color%20schemes%2C%20%5Cr%5Cnsummarised%20title%2C%20appropriate%20gridlines%2C%20and%20clear%20data%20labels.%22%2C%22snippets%22%3A%5B%5D%7D%7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edgeservices.bing.com/edgesvc/chat?udsframed=1&amp;form=SHORUN&amp;clientscopes=chat,noheader,udsedgeshop,channelstable,wincopilot,ntpquery,devtoolsapi,udsinwin11,udsdlpconsent,udsfrontload,cspgrd,&amp;shellsig=3471b8436c469fe5b733654874458a040d112118&amp;setlang=en-GB&amp;lightschemeovr=1#sjevt%7CDiscover.Chat.SydneyClickPageCitation%7Cadpclick%7C2%7Cb831d369-dc22-42e3-931b-731f2026008c%7C%7B%22sourceAttributions%22%3A%7B%22providerDisplayName%22%3A%22Executing%20...%22%2C%22pageType%22%3A%22pdf%22%2C%22pageIndex%22%3A17%2C%22relatedPageUrl%22%3A%22file%253A%252F%252F%252FD%253A%252FOneDrive%252FWork%252F1.%252520Current%252FNergy%252FITT%252FMS%252520Word.pdf%22%2C%22lineIndex%22%3A5%2C%22highlightText%22%3A%22Executing%20a%20Macro%20with%20a%20Keyboard%20Shortcut%3A%22%2C%22snippets%22%3A%5B%5D%7D%7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3711465" y="429821"/>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dirty="0"/>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026858" y="2863606"/>
            <a:ext cx="8435700" cy="7921143"/>
          </a:xfrm>
          <a:prstGeom prst="rect">
            <a:avLst/>
          </a:prstGeom>
        </p:spPr>
        <p:txBody>
          <a:bodyPr vert="horz" wrap="square" lIns="0" tIns="259080" rIns="0" bIns="0" rtlCol="0" anchor="t">
            <a:spAutoFit/>
          </a:bodyPr>
          <a:lstStyle/>
          <a:p>
            <a:pPr marL="12700" marR="1162685">
              <a:lnSpc>
                <a:spcPct val="79500"/>
              </a:lnSpc>
              <a:spcBef>
                <a:spcPts val="2039"/>
              </a:spcBef>
            </a:pPr>
            <a:r>
              <a:rPr lang="en-US" sz="8000" spc="370" dirty="0">
                <a:solidFill>
                  <a:srgbClr val="262626"/>
                </a:solidFill>
                <a:latin typeface="Aptos"/>
                <a:ea typeface="Calibri"/>
                <a:cs typeface="Calibri"/>
              </a:rPr>
              <a:t>Microsoft Office</a:t>
            </a:r>
          </a:p>
          <a:p>
            <a:pPr marL="12700" marR="1162685">
              <a:lnSpc>
                <a:spcPct val="79500"/>
              </a:lnSpc>
              <a:spcBef>
                <a:spcPts val="2039"/>
              </a:spcBef>
            </a:pPr>
            <a:endParaRPr lang="en-US" sz="8000" spc="370" dirty="0">
              <a:solidFill>
                <a:srgbClr val="262626"/>
              </a:solidFill>
              <a:latin typeface="Aptos"/>
              <a:ea typeface="Calibri"/>
              <a:cs typeface="Calibri"/>
            </a:endParaRPr>
          </a:p>
          <a:p>
            <a:pPr marL="12700" marR="1162685">
              <a:lnSpc>
                <a:spcPct val="79500"/>
              </a:lnSpc>
              <a:spcBef>
                <a:spcPts val="2039"/>
              </a:spcBef>
            </a:pPr>
            <a:endParaRPr lang="en-US" sz="8000" spc="370" dirty="0">
              <a:solidFill>
                <a:srgbClr val="262626"/>
              </a:solidFill>
              <a:latin typeface="Aptos"/>
              <a:ea typeface="Calibri"/>
              <a:cs typeface="Calibri"/>
            </a:endParaRPr>
          </a:p>
          <a:p>
            <a:pPr marL="12700" marR="1162685">
              <a:lnSpc>
                <a:spcPct val="79500"/>
              </a:lnSpc>
              <a:spcBef>
                <a:spcPts val="2039"/>
              </a:spcBef>
            </a:pPr>
            <a:endParaRPr lang="en-US" sz="8000" spc="370" dirty="0">
              <a:solidFill>
                <a:srgbClr val="262626"/>
              </a:solidFill>
              <a:latin typeface="Aptos"/>
              <a:ea typeface="Calibri"/>
              <a:cs typeface="Calibri"/>
            </a:endParaRPr>
          </a:p>
          <a:p>
            <a:pPr marL="12700" marR="1162685">
              <a:lnSpc>
                <a:spcPct val="79500"/>
              </a:lnSpc>
              <a:spcBef>
                <a:spcPts val="2039"/>
              </a:spcBef>
            </a:pP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a16="http://schemas.microsoft.com/office/drawing/2014/main"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
        <p:nvSpPr>
          <p:cNvPr id="6" name="TextBox 5">
            <a:extLst>
              <a:ext uri="{FF2B5EF4-FFF2-40B4-BE49-F238E27FC236}">
                <a16:creationId xmlns:a16="http://schemas.microsoft.com/office/drawing/2014/main" id="{FC742AF6-6213-72C7-EB85-9997C1ECE610}"/>
              </a:ext>
            </a:extLst>
          </p:cNvPr>
          <p:cNvSpPr txBox="1"/>
          <p:nvPr/>
        </p:nvSpPr>
        <p:spPr>
          <a:xfrm>
            <a:off x="2141330" y="4895339"/>
            <a:ext cx="8665020" cy="1569660"/>
          </a:xfrm>
          <a:prstGeom prst="rect">
            <a:avLst/>
          </a:prstGeom>
          <a:noFill/>
        </p:spPr>
        <p:txBody>
          <a:bodyPr wrap="square">
            <a:spAutoFit/>
          </a:bodyPr>
          <a:lstStyle/>
          <a:p>
            <a:pPr rtl="0">
              <a:spcBef>
                <a:spcPts val="0"/>
              </a:spcBef>
              <a:spcAft>
                <a:spcPts val="0"/>
              </a:spcAft>
            </a:pPr>
            <a:r>
              <a:rPr lang="en-GB" sz="2400" b="1" i="0" u="none" strike="noStrike" dirty="0">
                <a:solidFill>
                  <a:srgbClr val="262626"/>
                </a:solidFill>
                <a:effectLst/>
                <a:latin typeface="Arial" panose="020B0604020202020204" pitchFamily="34" charset="0"/>
              </a:rPr>
              <a:t>LEARNING THE MICROSOFT BUSINESS SUITE: OFFICE 365.</a:t>
            </a:r>
            <a:endParaRPr lang="en-GB" sz="2400" b="1" dirty="0">
              <a:effectLst/>
            </a:endParaRPr>
          </a:p>
          <a:p>
            <a:br>
              <a:rPr lang="en-GB" sz="2400" b="1" dirty="0"/>
            </a:br>
            <a:endParaRPr lang="en-IN"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93854" y="1081061"/>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Word: Mail Merge Fundamentals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3775393"/>
          </a:xfrm>
          <a:prstGeom prst="rect">
            <a:avLst/>
          </a:prstGeom>
          <a:noFill/>
        </p:spPr>
        <p:txBody>
          <a:bodyPr wrap="square">
            <a:spAutoFit/>
          </a:bodyPr>
          <a:lstStyle/>
          <a:p>
            <a:pPr marL="285750" indent="-285750" rtl="0" fontAlgn="base">
              <a:spcBef>
                <a:spcPts val="0"/>
              </a:spcBef>
              <a:spcAft>
                <a:spcPts val="0"/>
              </a:spcAft>
              <a:buFont typeface="Wingdings" panose="05000000000000000000" pitchFamily="2" charset="2"/>
              <a:buChar char="Ø"/>
            </a:pPr>
            <a:r>
              <a:rPr lang="en-GB" sz="3600" b="1" i="0" u="none" strike="noStrike" dirty="0">
                <a:solidFill>
                  <a:srgbClr val="3F3F3F"/>
                </a:solidFill>
                <a:effectLst/>
                <a:latin typeface="Times New Roman" panose="02020603050405020304" pitchFamily="18" charset="0"/>
              </a:rPr>
              <a:t>Inserting Merge Fields: </a:t>
            </a:r>
            <a:r>
              <a:rPr lang="en-GB" sz="3600" b="0" i="0" u="none" strike="noStrike" dirty="0">
                <a:solidFill>
                  <a:srgbClr val="3F3F3F"/>
                </a:solidFill>
                <a:effectLst/>
                <a:latin typeface="Times New Roman" panose="02020603050405020304" pitchFamily="18" charset="0"/>
              </a:rPr>
              <a:t>Placeholders for data source information are added to the document.</a:t>
            </a:r>
            <a:endParaRPr lang="en-GB" sz="3600" b="1" i="0" u="none" strike="noStrike" dirty="0">
              <a:solidFill>
                <a:srgbClr val="579858"/>
              </a:solidFill>
              <a:effectLst/>
              <a:latin typeface="Arial" panose="020B0604020202020204" pitchFamily="34" charset="0"/>
            </a:endParaRPr>
          </a:p>
          <a:p>
            <a:pPr marL="285750" indent="-285750" rtl="0" fontAlgn="base">
              <a:spcBef>
                <a:spcPts val="1400"/>
              </a:spcBef>
              <a:spcAft>
                <a:spcPts val="0"/>
              </a:spcAft>
              <a:buFont typeface="Wingdings" panose="05000000000000000000" pitchFamily="2" charset="2"/>
              <a:buChar char="Ø"/>
            </a:pPr>
            <a:r>
              <a:rPr lang="en-GB" sz="3600" b="1" i="0" u="none" strike="noStrike" dirty="0">
                <a:solidFill>
                  <a:srgbClr val="3F3F3F"/>
                </a:solidFill>
                <a:effectLst/>
                <a:latin typeface="Times New Roman" panose="02020603050405020304" pitchFamily="18" charset="0"/>
              </a:rPr>
              <a:t>Previewing</a:t>
            </a:r>
            <a:r>
              <a:rPr lang="en-GB" sz="3600" b="0" i="0" u="none" strike="noStrike" dirty="0">
                <a:solidFill>
                  <a:srgbClr val="3F3F3F"/>
                </a:solidFill>
                <a:effectLst/>
                <a:latin typeface="Times New Roman" panose="02020603050405020304" pitchFamily="18" charset="0"/>
              </a:rPr>
              <a:t>: Important to ensure accuracy before finalizing the Mail Merge.</a:t>
            </a:r>
            <a:endParaRPr lang="en-GB" sz="3600" b="1" i="0" u="none" strike="noStrike" dirty="0">
              <a:solidFill>
                <a:srgbClr val="579858"/>
              </a:solidFill>
              <a:effectLst/>
              <a:latin typeface="Arial" panose="020B0604020202020204" pitchFamily="34" charset="0"/>
            </a:endParaRPr>
          </a:p>
          <a:p>
            <a:pPr marL="285750" indent="-285750" rtl="0" fontAlgn="base">
              <a:spcBef>
                <a:spcPts val="1400"/>
              </a:spcBef>
              <a:spcAft>
                <a:spcPts val="0"/>
              </a:spcAft>
              <a:buFont typeface="Wingdings" panose="05000000000000000000" pitchFamily="2" charset="2"/>
              <a:buChar char="Ø"/>
            </a:pPr>
            <a:r>
              <a:rPr lang="en-GB" sz="3600" b="1" i="0" u="none" strike="noStrike" dirty="0">
                <a:solidFill>
                  <a:srgbClr val="3F3F3F"/>
                </a:solidFill>
                <a:effectLst/>
                <a:latin typeface="Times New Roman" panose="02020603050405020304" pitchFamily="18" charset="0"/>
              </a:rPr>
              <a:t>Completing Mail Merge: </a:t>
            </a:r>
            <a:r>
              <a:rPr lang="en-GB" sz="3600" b="0" i="0" u="none" strike="noStrike" dirty="0">
                <a:solidFill>
                  <a:srgbClr val="3F3F3F"/>
                </a:solidFill>
                <a:effectLst/>
                <a:latin typeface="Times New Roman" panose="02020603050405020304" pitchFamily="18" charset="0"/>
              </a:rPr>
              <a:t>Finalize by printing documents or saving them as separate files.</a:t>
            </a:r>
            <a:endParaRPr lang="en-GB" sz="3600" b="1" i="0" u="none" strike="noStrike" dirty="0">
              <a:solidFill>
                <a:srgbClr val="579858"/>
              </a:solidFill>
              <a:effectLst/>
              <a:latin typeface="Arial" panose="020B0604020202020204" pitchFamily="34" charset="0"/>
            </a:endParaRPr>
          </a:p>
        </p:txBody>
      </p:sp>
    </p:spTree>
    <p:extLst>
      <p:ext uri="{BB962C8B-B14F-4D97-AF65-F5344CB8AC3E}">
        <p14:creationId xmlns:p14="http://schemas.microsoft.com/office/powerpoint/2010/main" val="91649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91452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Word</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1261884"/>
          </a:xfrm>
          <a:prstGeom prst="rect">
            <a:avLst/>
          </a:prstGeom>
          <a:noFill/>
        </p:spPr>
        <p:txBody>
          <a:bodyPr wrap="square">
            <a:spAutoFit/>
          </a:bodyPr>
          <a:lstStyle/>
          <a:p>
            <a:pPr rtl="0">
              <a:spcBef>
                <a:spcPts val="0"/>
              </a:spcBef>
              <a:spcAft>
                <a:spcPts val="0"/>
              </a:spcAft>
            </a:pPr>
            <a:r>
              <a:rPr lang="en-GB" sz="4000" b="1" i="0" u="sng" strike="noStrike" dirty="0">
                <a:solidFill>
                  <a:schemeClr val="accent2">
                    <a:lumMod val="75000"/>
                  </a:schemeClr>
                </a:solidFill>
                <a:effectLst/>
                <a:latin typeface="Aptos Black" panose="020F0502020204030204" pitchFamily="34" charset="0"/>
              </a:rPr>
              <a:t>CHAPTER 4 PROJECTS WITH MAIL MERGE</a:t>
            </a:r>
            <a:endParaRPr lang="en-GB" sz="4000" b="1" u="sng" dirty="0">
              <a:solidFill>
                <a:schemeClr val="accent2">
                  <a:lumMod val="75000"/>
                </a:schemeClr>
              </a:solidFill>
              <a:effectLst/>
              <a:latin typeface="Aptos Black" panose="020F0502020204030204" pitchFamily="34" charset="0"/>
            </a:endParaRPr>
          </a:p>
          <a:p>
            <a:br>
              <a:rPr lang="en-GB" dirty="0"/>
            </a:br>
            <a:endParaRPr lang="en-IN" dirty="0"/>
          </a:p>
        </p:txBody>
      </p:sp>
    </p:spTree>
    <p:extLst>
      <p:ext uri="{BB962C8B-B14F-4D97-AF65-F5344CB8AC3E}">
        <p14:creationId xmlns:p14="http://schemas.microsoft.com/office/powerpoint/2010/main" val="57117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63063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Word: Projects with Mail Merge</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4483279"/>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Times New Roman" panose="02020603050405020304" pitchFamily="18" charset="0"/>
              </a:rPr>
              <a:t>Practical Applications of Mail Merge</a:t>
            </a:r>
            <a:r>
              <a:rPr lang="en-GB" sz="2800" b="0" i="0" u="none" strike="noStrike" dirty="0">
                <a:solidFill>
                  <a:srgbClr val="3F3F3F"/>
                </a:solidFill>
                <a:effectLst/>
                <a:latin typeface="Times New Roman" panose="02020603050405020304" pitchFamily="18" charset="0"/>
              </a:rPr>
              <a:t>: Understand how Mail Merge can streamline the creation of multiple personalized documents such as invoices, client letters, and financial statements, saving time and reducing errors.</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3F3F3F"/>
                </a:solidFill>
                <a:effectLst/>
                <a:latin typeface="Times New Roman" panose="02020603050405020304" pitchFamily="18" charset="0"/>
              </a:rPr>
              <a:t>Creating Standard Confirmation Letters</a:t>
            </a:r>
            <a:r>
              <a:rPr lang="en-GB" sz="2800" b="0" i="0" u="none" strike="noStrike" dirty="0">
                <a:solidFill>
                  <a:srgbClr val="3F3F3F"/>
                </a:solidFill>
                <a:effectLst/>
                <a:latin typeface="Times New Roman" panose="02020603050405020304" pitchFamily="18" charset="0"/>
              </a:rPr>
              <a:t>:</a:t>
            </a:r>
            <a:r>
              <a:rPr lang="en-GB" sz="2800" b="0" i="0" u="none" strike="noStrike" dirty="0">
                <a:solidFill>
                  <a:srgbClr val="3F3F3F"/>
                </a:solidFill>
                <a:effectLst/>
                <a:latin typeface="Arial" panose="020B0604020202020204" pitchFamily="34" charset="0"/>
              </a:rPr>
              <a:t> </a:t>
            </a:r>
            <a:r>
              <a:rPr lang="en-GB" sz="2800" b="0" i="0" u="none" strike="noStrike" dirty="0">
                <a:solidFill>
                  <a:srgbClr val="3F3F3F"/>
                </a:solidFill>
                <a:effectLst/>
                <a:latin typeface="Times New Roman" panose="02020603050405020304" pitchFamily="18" charset="0"/>
              </a:rPr>
              <a:t>Learn the step-by-step process to merge client data into a standard template to produce personalized confirmation letters, ensuring accuracy and uniformity.</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3F3F3F"/>
                </a:solidFill>
                <a:effectLst/>
                <a:latin typeface="Times New Roman" panose="02020603050405020304" pitchFamily="18" charset="0"/>
              </a:rPr>
              <a:t>Generating Audit Engagement Letters</a:t>
            </a:r>
            <a:r>
              <a:rPr lang="en-GB" sz="2800" b="0" i="0" u="none" strike="noStrike" dirty="0">
                <a:solidFill>
                  <a:srgbClr val="3F3F3F"/>
                </a:solidFill>
                <a:effectLst/>
                <a:latin typeface="Times New Roman" panose="02020603050405020304" pitchFamily="18" charset="0"/>
              </a:rPr>
              <a:t>: Gain proficiency in automating the generation of audit engagement letters, which formalize the audit’s scope and responsibilities, by integrating client-specific data.</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36732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239624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Word: Projects with Mail Merge</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5293757"/>
          </a:xfrm>
          <a:prstGeom prst="rect">
            <a:avLst/>
          </a:prstGeom>
          <a:noFill/>
        </p:spPr>
        <p:txBody>
          <a:bodyPr wrap="square">
            <a:spAutoFit/>
          </a:bodyPr>
          <a:lstStyle/>
          <a:p>
            <a:pPr marL="285750" indent="-285750" rtl="0" fontAlgn="base">
              <a:spcBef>
                <a:spcPts val="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Mastering Management Representation Letters (MRLs)</a:t>
            </a:r>
            <a:r>
              <a:rPr lang="en-GB" sz="2400" b="0" i="0" u="none" strike="noStrike" dirty="0">
                <a:solidFill>
                  <a:srgbClr val="3F3F3F"/>
                </a:solidFill>
                <a:effectLst/>
                <a:latin typeface="Times New Roman" panose="02020603050405020304" pitchFamily="18" charset="0"/>
              </a:rPr>
              <a:t>: Master the technique of creating MRLs, which are essential for auditors to obtain written confirmations from management regarding critical financial information.</a:t>
            </a:r>
            <a:endParaRPr lang="en-GB" sz="2400" b="1" i="0" u="none" strike="noStrike" dirty="0">
              <a:solidFill>
                <a:srgbClr val="579858"/>
              </a:solidFill>
              <a:effectLst/>
              <a:latin typeface="Noto Sans Symbols"/>
            </a:endParaRPr>
          </a:p>
          <a:p>
            <a:pPr marL="285750" indent="-285750" rtl="0" fontAlgn="base">
              <a:spcBef>
                <a:spcPts val="200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Automating Board Minutes Generation</a:t>
            </a:r>
            <a:r>
              <a:rPr lang="en-GB" sz="2400" b="0" i="0" u="none" strike="noStrike" dirty="0">
                <a:solidFill>
                  <a:srgbClr val="3F3F3F"/>
                </a:solidFill>
                <a:effectLst/>
                <a:latin typeface="Times New Roman" panose="02020603050405020304" pitchFamily="18" charset="0"/>
              </a:rPr>
              <a:t>: Acquire skills to automate the creation of board minutes, documenting the proceedings and resolutions of board meetings, for consistency and archival purposes.</a:t>
            </a:r>
            <a:endParaRPr lang="en-GB" sz="2400" b="1" i="0" u="none" strike="noStrike" dirty="0">
              <a:solidFill>
                <a:srgbClr val="579858"/>
              </a:solidFill>
              <a:effectLst/>
              <a:latin typeface="Noto Sans Symbols"/>
            </a:endParaRPr>
          </a:p>
          <a:p>
            <a:pPr marL="285750" indent="-285750" rtl="0" fontAlgn="base">
              <a:spcBef>
                <a:spcPts val="200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Efficient Creation of Audit Reports: </a:t>
            </a:r>
            <a:r>
              <a:rPr lang="en-GB" sz="2400" b="0" i="0" u="none" strike="noStrike" dirty="0">
                <a:solidFill>
                  <a:srgbClr val="3F3F3F"/>
                </a:solidFill>
                <a:effectLst/>
                <a:latin typeface="Times New Roman" panose="02020603050405020304" pitchFamily="18" charset="0"/>
              </a:rPr>
              <a:t>Learn to use Mail Merge to produce uniform audit reports, which are crucial for presenting the audit findings, thereby saving time and ensuring consistency across reports.</a:t>
            </a:r>
            <a:endParaRPr lang="en-GB" sz="2400" b="1" i="0" u="none" strike="noStrike" dirty="0">
              <a:solidFill>
                <a:srgbClr val="579858"/>
              </a:solidFill>
              <a:effectLst/>
              <a:latin typeface="Noto Sans Symbols"/>
            </a:endParaRPr>
          </a:p>
          <a:p>
            <a:pPr marL="285750" indent="-285750" rtl="0" fontAlgn="base">
              <a:spcBef>
                <a:spcPts val="2000"/>
              </a:spcBef>
              <a:spcAft>
                <a:spcPts val="0"/>
              </a:spcAft>
              <a:buFont typeface="Wingdings" panose="05000000000000000000" pitchFamily="2" charset="2"/>
              <a:buChar char="Ø"/>
            </a:pPr>
            <a:r>
              <a:rPr lang="en-GB" sz="2400" b="0" i="0" u="none" strike="noStrike" dirty="0">
                <a:solidFill>
                  <a:srgbClr val="3F3F3F"/>
                </a:solidFill>
                <a:effectLst/>
                <a:latin typeface="Times New Roman" panose="02020603050405020304" pitchFamily="18" charset="0"/>
              </a:rPr>
              <a:t>Learning these applications equip Chartered Accountants with the necessary skills to utilize Mail Merge effectively, enhancing productivity and document management within their practice.</a:t>
            </a:r>
            <a:endParaRPr lang="en-GB" sz="2400" b="0" i="0" u="none" strike="noStrike" dirty="0">
              <a:solidFill>
                <a:srgbClr val="579858"/>
              </a:solidFill>
              <a:effectLst/>
              <a:latin typeface="Calibri" panose="020F0502020204030204" pitchFamily="34" charset="0"/>
            </a:endParaRPr>
          </a:p>
        </p:txBody>
      </p:sp>
    </p:spTree>
    <p:extLst>
      <p:ext uri="{BB962C8B-B14F-4D97-AF65-F5344CB8AC3E}">
        <p14:creationId xmlns:p14="http://schemas.microsoft.com/office/powerpoint/2010/main" val="106992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u="sng" kern="1200" spc="285" dirty="0">
                <a:solidFill>
                  <a:schemeClr val="tx1"/>
                </a:solidFill>
                <a:latin typeface="+mj-lt"/>
                <a:cs typeface="Calibri"/>
              </a:rPr>
              <a:t>Microsoft Excel</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r>
              <a:rPr lang="en-GB" sz="3600" b="1" i="0" u="none" strike="noStrike" dirty="0">
                <a:solidFill>
                  <a:srgbClr val="000000"/>
                </a:solidFill>
                <a:effectLst/>
                <a:latin typeface="Arial Black" panose="020B0A04020102020204" pitchFamily="34" charset="0"/>
              </a:rPr>
              <a:t>CHAPTER 1 INTRODUCTION TO MS EXCEL</a:t>
            </a:r>
            <a:endParaRPr lang="en-IN" sz="3600" b="1" dirty="0">
              <a:latin typeface="Arial Black" panose="020B0A04020102020204" pitchFamily="34" charset="0"/>
            </a:endParaRPr>
          </a:p>
        </p:txBody>
      </p:sp>
    </p:spTree>
    <p:extLst>
      <p:ext uri="{BB962C8B-B14F-4D97-AF65-F5344CB8AC3E}">
        <p14:creationId xmlns:p14="http://schemas.microsoft.com/office/powerpoint/2010/main" val="106289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6"/>
            <a:ext cx="9299051" cy="1767425"/>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MS Excel</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3888244"/>
          </a:xfrm>
          <a:prstGeom prst="rect">
            <a:avLst/>
          </a:prstGeom>
          <a:noFill/>
        </p:spPr>
        <p:txBody>
          <a:bodyPr wrap="square">
            <a:spAutoFit/>
          </a:bodyPr>
          <a:lstStyle/>
          <a:p>
            <a:pPr rtl="0">
              <a:spcBef>
                <a:spcPts val="0"/>
              </a:spcBef>
              <a:spcAft>
                <a:spcPts val="0"/>
              </a:spcAft>
            </a:pPr>
            <a:r>
              <a:rPr lang="en-GB" sz="2000" b="1" i="0" u="none" strike="noStrike" dirty="0">
                <a:solidFill>
                  <a:srgbClr val="000000"/>
                </a:solidFill>
                <a:effectLst/>
                <a:latin typeface="Times New Roman" panose="02020603050405020304" pitchFamily="18" charset="0"/>
              </a:rPr>
              <a:t>Introduction: </a:t>
            </a:r>
            <a:r>
              <a:rPr lang="en-GB" sz="2000" b="0" i="0" u="none" strike="noStrike" dirty="0">
                <a:solidFill>
                  <a:srgbClr val="000000"/>
                </a:solidFill>
                <a:effectLst/>
                <a:latin typeface="Times New Roman" panose="02020603050405020304" pitchFamily="18" charset="0"/>
              </a:rPr>
              <a:t>MS Excel practically serves a monopoly market when it comes to spreadsheet </a:t>
            </a:r>
            <a:r>
              <a:rPr lang="en-GB" sz="2000" b="0" i="0" u="none" strike="noStrike" dirty="0" err="1">
                <a:solidFill>
                  <a:srgbClr val="000000"/>
                </a:solidFill>
                <a:effectLst/>
                <a:latin typeface="Times New Roman" panose="02020603050405020304" pitchFamily="18" charset="0"/>
              </a:rPr>
              <a:t>softwares</a:t>
            </a:r>
            <a:r>
              <a:rPr lang="en-GB" sz="2000" b="0" i="0" u="none" strike="noStrike" dirty="0">
                <a:solidFill>
                  <a:srgbClr val="000000"/>
                </a:solidFill>
                <a:effectLst/>
                <a:latin typeface="Times New Roman" panose="02020603050405020304" pitchFamily="18" charset="0"/>
              </a:rPr>
              <a:t>. Among the office suite, MS excel is the most critical tool for professional accountants. Apart from basic spreadsheet capabilities, excel provides powerful data analytics capabilities.</a:t>
            </a:r>
            <a:endParaRPr lang="en-GB" sz="2000" b="0" dirty="0">
              <a:effectLst/>
            </a:endParaRPr>
          </a:p>
          <a:p>
            <a:pPr rtl="0">
              <a:spcBef>
                <a:spcPts val="2000"/>
              </a:spcBef>
              <a:spcAft>
                <a:spcPts val="0"/>
              </a:spcAft>
            </a:pPr>
            <a:r>
              <a:rPr lang="en-GB" sz="2000" b="0" i="0" u="none" strike="noStrike" dirty="0">
                <a:solidFill>
                  <a:srgbClr val="000000"/>
                </a:solidFill>
                <a:effectLst/>
                <a:latin typeface="Times New Roman" panose="02020603050405020304" pitchFamily="18" charset="0"/>
              </a:rPr>
              <a:t>In this module, students are expected to learn basic navigation and other features in MS excel.</a:t>
            </a:r>
            <a:br>
              <a:rPr lang="en-GB" sz="2000" b="0" i="0" u="none" strike="noStrike" dirty="0">
                <a:solidFill>
                  <a:srgbClr val="000000"/>
                </a:solidFill>
                <a:effectLst/>
                <a:latin typeface="Times New Roman" panose="02020603050405020304" pitchFamily="18" charset="0"/>
              </a:rPr>
            </a:br>
            <a:br>
              <a:rPr lang="en-GB" sz="2000" b="0" i="0" u="none" strike="noStrike" dirty="0">
                <a:solidFill>
                  <a:srgbClr val="000000"/>
                </a:solidFill>
                <a:effectLst/>
                <a:latin typeface="Times New Roman" panose="02020603050405020304" pitchFamily="18" charset="0"/>
              </a:rPr>
            </a:br>
            <a:endParaRPr lang="en-GB" sz="2000" b="0" dirty="0">
              <a:effectLst/>
            </a:endParaRPr>
          </a:p>
          <a:p>
            <a:pPr marL="342900" indent="-342900" rtl="0" fontAlgn="base">
              <a:spcBef>
                <a:spcPts val="2000"/>
              </a:spcBef>
              <a:spcAft>
                <a:spcPts val="0"/>
              </a:spcAft>
              <a:buFont typeface="Wingdings" panose="05000000000000000000" pitchFamily="2" charset="2"/>
              <a:buChar char="Ø"/>
            </a:pPr>
            <a:r>
              <a:rPr lang="en-GB" sz="2000" b="1" i="0" u="none" strike="noStrike" dirty="0">
                <a:solidFill>
                  <a:srgbClr val="000000"/>
                </a:solidFill>
                <a:effectLst/>
                <a:latin typeface="Times New Roman" panose="02020603050405020304" pitchFamily="18" charset="0"/>
              </a:rPr>
              <a:t>Managing Worksheets</a:t>
            </a:r>
            <a:r>
              <a:rPr lang="en-GB" sz="2000" b="0" i="0" u="none" strike="noStrike" dirty="0">
                <a:solidFill>
                  <a:srgbClr val="000000"/>
                </a:solidFill>
                <a:effectLst/>
                <a:latin typeface="Times New Roman" panose="02020603050405020304" pitchFamily="18" charset="0"/>
              </a:rPr>
              <a:t>: Learn to organize data with tasks like creating, deleting, and renaming worksheets.</a:t>
            </a:r>
            <a:endParaRPr lang="en-GB" sz="2000" b="1" i="0" u="none" strike="noStrike" dirty="0">
              <a:solidFill>
                <a:srgbClr val="579858"/>
              </a:solidFill>
              <a:effectLst/>
              <a:latin typeface="Noto Sans Symbols"/>
            </a:endParaRPr>
          </a:p>
          <a:p>
            <a:pPr marL="342900" indent="-342900" rtl="0" fontAlgn="base">
              <a:spcBef>
                <a:spcPts val="2000"/>
              </a:spcBef>
              <a:spcAft>
                <a:spcPts val="0"/>
              </a:spcAft>
              <a:buFont typeface="Wingdings" panose="05000000000000000000" pitchFamily="2" charset="2"/>
              <a:buChar char="Ø"/>
            </a:pPr>
            <a:r>
              <a:rPr lang="en-GB" sz="2000" b="1" i="0" u="none" strike="noStrike" dirty="0">
                <a:solidFill>
                  <a:srgbClr val="000000"/>
                </a:solidFill>
                <a:effectLst/>
                <a:latin typeface="Times New Roman" panose="02020603050405020304" pitchFamily="18" charset="0"/>
              </a:rPr>
              <a:t>Worksheet Basics</a:t>
            </a:r>
            <a:r>
              <a:rPr lang="en-GB" sz="2000" b="0" i="0" u="none" strike="noStrike" dirty="0">
                <a:solidFill>
                  <a:srgbClr val="000000"/>
                </a:solidFill>
                <a:effectLst/>
                <a:latin typeface="Times New Roman" panose="02020603050405020304" pitchFamily="18" charset="0"/>
              </a:rPr>
              <a:t>: Understand the structure and management of worksheets within workbooks.</a:t>
            </a:r>
            <a:endParaRPr lang="en-GB" sz="2000" b="1" i="0" u="none" strike="noStrike" dirty="0">
              <a:solidFill>
                <a:srgbClr val="579858"/>
              </a:solidFill>
              <a:effectLst/>
              <a:latin typeface="Noto Sans Symbols"/>
            </a:endParaRPr>
          </a:p>
          <a:p>
            <a:pPr marL="342900" indent="-342900" rtl="0" fontAlgn="base">
              <a:spcBef>
                <a:spcPts val="2000"/>
              </a:spcBef>
              <a:spcAft>
                <a:spcPts val="0"/>
              </a:spcAft>
              <a:buFont typeface="Wingdings" panose="05000000000000000000" pitchFamily="2" charset="2"/>
              <a:buChar char="Ø"/>
            </a:pPr>
            <a:r>
              <a:rPr lang="en-GB" sz="2000" b="1" i="0" u="none" strike="noStrike" dirty="0">
                <a:solidFill>
                  <a:srgbClr val="000000"/>
                </a:solidFill>
                <a:effectLst/>
                <a:latin typeface="Times New Roman" panose="02020603050405020304" pitchFamily="18" charset="0"/>
              </a:rPr>
              <a:t>Entering and Editing Data</a:t>
            </a:r>
            <a:r>
              <a:rPr lang="en-GB" sz="2000" b="0" i="0" u="none" strike="noStrike" dirty="0">
                <a:solidFill>
                  <a:srgbClr val="000000"/>
                </a:solidFill>
                <a:effectLst/>
                <a:latin typeface="Times New Roman" panose="02020603050405020304" pitchFamily="18" charset="0"/>
              </a:rPr>
              <a:t>: Explore methods for inputting and adjusting cell contents.</a:t>
            </a:r>
            <a:endParaRPr lang="en-GB" sz="20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67775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MS Excel</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3190617"/>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Formatting Worksheets</a:t>
            </a:r>
            <a:r>
              <a:rPr lang="en-GB" sz="2800" b="0" i="0" u="none" strike="noStrike" dirty="0">
                <a:solidFill>
                  <a:srgbClr val="000000"/>
                </a:solidFill>
                <a:effectLst/>
                <a:latin typeface="Times New Roman" panose="02020603050405020304" pitchFamily="18" charset="0"/>
              </a:rPr>
              <a:t>: Discover techniques for enhancing data presentation through font styles, borders, shading, and number formatting.</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Managing Rows and Columns</a:t>
            </a:r>
            <a:r>
              <a:rPr lang="en-GB" sz="2800" b="0" i="0" u="none" strike="noStrike" dirty="0">
                <a:solidFill>
                  <a:srgbClr val="000000"/>
                </a:solidFill>
                <a:effectLst/>
                <a:latin typeface="Times New Roman" panose="02020603050405020304" pitchFamily="18" charset="0"/>
              </a:rPr>
              <a:t>: Learn to insert, delete, hide, and adjust rows and columns for better layout.</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Working with Multiple Worksheets</a:t>
            </a:r>
            <a:r>
              <a:rPr lang="en-GB" sz="2800" b="0" i="0" u="none" strike="noStrike" dirty="0">
                <a:solidFill>
                  <a:srgbClr val="000000"/>
                </a:solidFill>
                <a:effectLst/>
                <a:latin typeface="Times New Roman" panose="02020603050405020304" pitchFamily="18" charset="0"/>
              </a:rPr>
              <a:t>: Master skills like renaming, copying, moving, and linking worksheets.</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216517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MS Excel</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3559949"/>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Summary</a:t>
            </a:r>
            <a:r>
              <a:rPr lang="en-GB" sz="3200" b="0" i="0" u="none" strike="noStrike" dirty="0">
                <a:solidFill>
                  <a:srgbClr val="000000"/>
                </a:solidFill>
                <a:effectLst/>
                <a:latin typeface="Times New Roman" panose="02020603050405020304" pitchFamily="18" charset="0"/>
              </a:rPr>
              <a:t>: Highlights the importance of worksheets in data organization and navigation within Excel</a:t>
            </a:r>
            <a:r>
              <a:rPr lang="en-GB" sz="3200" b="0" i="0" u="none" strike="noStrike" baseline="30000" dirty="0">
                <a:solidFill>
                  <a:srgbClr val="000000"/>
                </a:solidFill>
                <a:effectLst/>
                <a:latin typeface="Times New Roman" panose="02020603050405020304" pitchFamily="18" charset="0"/>
              </a:rPr>
              <a:t>.</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MCQs</a:t>
            </a:r>
            <a:r>
              <a:rPr lang="en-GB" sz="3200" b="0" i="0" u="none" strike="noStrike" dirty="0">
                <a:solidFill>
                  <a:srgbClr val="000000"/>
                </a:solidFill>
                <a:effectLst/>
                <a:latin typeface="Times New Roman" panose="02020603050405020304" pitchFamily="18" charset="0"/>
              </a:rPr>
              <a:t>: Includes multiple-choice questions to test understanding of Excel worksheet management.</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Self-Examination Questions</a:t>
            </a:r>
            <a:r>
              <a:rPr lang="en-GB" sz="3200" b="0" i="0" u="none" strike="noStrike" dirty="0">
                <a:solidFill>
                  <a:srgbClr val="000000"/>
                </a:solidFill>
                <a:effectLst/>
                <a:latin typeface="Times New Roman" panose="02020603050405020304" pitchFamily="18" charset="0"/>
              </a:rPr>
              <a:t>: Provides practice questions for self-assessment on the chapter’s topics.</a:t>
            </a:r>
            <a:endParaRPr lang="en-GB" sz="3200" b="1" i="0" u="none" strike="noStrike" dirty="0">
              <a:solidFill>
                <a:srgbClr val="579858"/>
              </a:solidFill>
              <a:effectLst/>
              <a:latin typeface="Noto Sans Symbols"/>
            </a:endParaRPr>
          </a:p>
        </p:txBody>
      </p:sp>
    </p:spTree>
    <p:extLst>
      <p:ext uri="{BB962C8B-B14F-4D97-AF65-F5344CB8AC3E}">
        <p14:creationId xmlns:p14="http://schemas.microsoft.com/office/powerpoint/2010/main" val="279938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11" name="TextBox 10">
            <a:extLst>
              <a:ext uri="{FF2B5EF4-FFF2-40B4-BE49-F238E27FC236}">
                <a16:creationId xmlns:a16="http://schemas.microsoft.com/office/drawing/2014/main" id="{9976578B-C3AE-4578-B1BC-3E6EF9D2B4D7}"/>
              </a:ext>
            </a:extLst>
          </p:cNvPr>
          <p:cNvSpPr txBox="1"/>
          <p:nvPr/>
        </p:nvSpPr>
        <p:spPr>
          <a:xfrm>
            <a:off x="4572000" y="4679678"/>
            <a:ext cx="12542808" cy="1938992"/>
          </a:xfrm>
          <a:prstGeom prst="rect">
            <a:avLst/>
          </a:prstGeom>
          <a:noFill/>
        </p:spPr>
        <p:txBody>
          <a:bodyPr wrap="square">
            <a:spAutoFit/>
          </a:bodyPr>
          <a:lstStyle/>
          <a:p>
            <a:pPr rtl="0">
              <a:spcBef>
                <a:spcPts val="0"/>
              </a:spcBef>
              <a:spcAft>
                <a:spcPts val="0"/>
              </a:spcAft>
            </a:pPr>
            <a:r>
              <a:rPr lang="en-IN" sz="4000" b="1" i="0" u="none" strike="noStrike" dirty="0">
                <a:solidFill>
                  <a:srgbClr val="000000"/>
                </a:solidFill>
                <a:effectLst/>
                <a:latin typeface="Arial" panose="020B0604020202020204" pitchFamily="34" charset="0"/>
              </a:rPr>
              <a:t>CHAPTER 2 HANDLE DATA FORMATS &amp; LAYOUTS</a:t>
            </a:r>
            <a:endParaRPr lang="en-IN" sz="4000" b="0" dirty="0">
              <a:effectLst/>
            </a:endParaRPr>
          </a:p>
          <a:p>
            <a:br>
              <a:rPr lang="en-IN" sz="4000" dirty="0"/>
            </a:br>
            <a:endParaRPr lang="en-IN" sz="4000" dirty="0"/>
          </a:p>
        </p:txBody>
      </p:sp>
    </p:spTree>
    <p:extLst>
      <p:ext uri="{BB962C8B-B14F-4D97-AF65-F5344CB8AC3E}">
        <p14:creationId xmlns:p14="http://schemas.microsoft.com/office/powerpoint/2010/main" val="135701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37488" y="301664"/>
            <a:ext cx="10984883" cy="259544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Handling data formats &amp; Layouts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7" name="TextBox 6">
            <a:extLst>
              <a:ext uri="{FF2B5EF4-FFF2-40B4-BE49-F238E27FC236}">
                <a16:creationId xmlns:a16="http://schemas.microsoft.com/office/drawing/2014/main" id="{0521B530-4DDB-1685-1039-628521FB7CAF}"/>
              </a:ext>
            </a:extLst>
          </p:cNvPr>
          <p:cNvSpPr txBox="1"/>
          <p:nvPr/>
        </p:nvSpPr>
        <p:spPr>
          <a:xfrm>
            <a:off x="4572000" y="3463961"/>
            <a:ext cx="12007970" cy="4185761"/>
          </a:xfrm>
          <a:prstGeom prst="rect">
            <a:avLst/>
          </a:prstGeom>
          <a:noFill/>
        </p:spPr>
        <p:txBody>
          <a:bodyPr wrap="square">
            <a:spAutoFit/>
          </a:bodyPr>
          <a:lstStyle/>
          <a:p>
            <a:pPr rtl="0">
              <a:spcBef>
                <a:spcPts val="0"/>
              </a:spcBef>
              <a:spcAft>
                <a:spcPts val="0"/>
              </a:spcAft>
            </a:pPr>
            <a:r>
              <a:rPr lang="en-GB" sz="2400" b="1" i="0" u="none" strike="noStrike" dirty="0">
                <a:solidFill>
                  <a:srgbClr val="3F3F3F"/>
                </a:solidFill>
                <a:effectLst/>
                <a:latin typeface="Times New Roman" panose="02020603050405020304" pitchFamily="18" charset="0"/>
              </a:rPr>
              <a:t>Introduction: </a:t>
            </a:r>
            <a:r>
              <a:rPr lang="en-GB" sz="2400" b="0" i="0" u="none" strike="noStrike" dirty="0">
                <a:solidFill>
                  <a:srgbClr val="3F3F3F"/>
                </a:solidFill>
                <a:effectLst/>
                <a:latin typeface="Times New Roman" panose="02020603050405020304" pitchFamily="18" charset="0"/>
              </a:rPr>
              <a:t>MS Excel, in addition to graphical presentation tools has many formatting &amp; designing features. These come in very handy while preparing important documentation for business discussions and meetings.</a:t>
            </a:r>
            <a:endParaRPr lang="en-GB" sz="2400" b="0" dirty="0">
              <a:effectLst/>
            </a:endParaRPr>
          </a:p>
          <a:p>
            <a:pPr marL="342900" indent="-342900" rtl="0" fontAlgn="base">
              <a:spcBef>
                <a:spcPts val="200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Data Formats &amp; Layouts</a:t>
            </a:r>
            <a:r>
              <a:rPr lang="en-GB" sz="2400" b="0" i="0" u="none" strike="noStrike" dirty="0">
                <a:solidFill>
                  <a:srgbClr val="3F3F3F"/>
                </a:solidFill>
                <a:effectLst/>
                <a:latin typeface="Times New Roman" panose="02020603050405020304" pitchFamily="18" charset="0"/>
              </a:rPr>
              <a:t>: Chapter 2 covers the essential concepts of data formats and layouts in Excel, including cell formatting and text alignment.</a:t>
            </a:r>
            <a:endParaRPr lang="en-GB" sz="2400" b="1" i="0" u="none" strike="noStrike" dirty="0">
              <a:solidFill>
                <a:srgbClr val="579858"/>
              </a:solidFill>
              <a:effectLst/>
              <a:latin typeface="Noto Sans Symbols"/>
            </a:endParaRPr>
          </a:p>
          <a:p>
            <a:pPr marL="342900" indent="-342900" rtl="0" fontAlgn="base">
              <a:spcBef>
                <a:spcPts val="200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Organizing Data</a:t>
            </a:r>
            <a:r>
              <a:rPr lang="en-GB" sz="2400" b="0" i="0" u="none" strike="noStrike" dirty="0">
                <a:solidFill>
                  <a:srgbClr val="3F3F3F"/>
                </a:solidFill>
                <a:effectLst/>
                <a:latin typeface="Times New Roman" panose="02020603050405020304" pitchFamily="18" charset="0"/>
              </a:rPr>
              <a:t>: It teaches efficient organization and manipulation of data using Excel features like sorting, filtering, and grouping.</a:t>
            </a:r>
            <a:endParaRPr lang="en-GB" sz="2400" b="1" i="0" u="none" strike="noStrike" dirty="0">
              <a:solidFill>
                <a:srgbClr val="579858"/>
              </a:solidFill>
              <a:effectLst/>
              <a:latin typeface="Noto Sans Symbols"/>
            </a:endParaRPr>
          </a:p>
          <a:p>
            <a:pPr marL="342900" indent="-342900" rtl="0" fontAlgn="base">
              <a:spcBef>
                <a:spcPts val="2000"/>
              </a:spcBef>
              <a:spcAft>
                <a:spcPts val="0"/>
              </a:spcAft>
              <a:buFont typeface="Wingdings" panose="05000000000000000000" pitchFamily="2" charset="2"/>
              <a:buChar char="Ø"/>
            </a:pPr>
            <a:r>
              <a:rPr lang="en-GB" sz="2400" b="1" i="0" u="none" strike="noStrike" dirty="0">
                <a:solidFill>
                  <a:srgbClr val="3F3F3F"/>
                </a:solidFill>
                <a:effectLst/>
                <a:latin typeface="Times New Roman" panose="02020603050405020304" pitchFamily="18" charset="0"/>
              </a:rPr>
              <a:t>Importing &amp; Exporting</a:t>
            </a:r>
            <a:r>
              <a:rPr lang="en-GB" sz="2400" b="0" i="0" u="none" strike="noStrike" dirty="0">
                <a:solidFill>
                  <a:srgbClr val="3F3F3F"/>
                </a:solidFill>
                <a:effectLst/>
                <a:latin typeface="Times New Roman" panose="02020603050405020304" pitchFamily="18" charset="0"/>
              </a:rPr>
              <a:t>: The chapter discusses techniques for importing, exporting, and converting data between different file formats while maintaining data integrity.</a:t>
            </a:r>
            <a:endParaRPr lang="en-GB" sz="2400" b="1" i="0" u="none" strike="noStrike" dirty="0">
              <a:solidFill>
                <a:srgbClr val="579858"/>
              </a:solidFill>
              <a:effectLst/>
              <a:latin typeface="Noto Sans Symbols"/>
            </a:endParaRPr>
          </a:p>
        </p:txBody>
      </p:sp>
    </p:spTree>
    <p:extLst>
      <p:ext uri="{BB962C8B-B14F-4D97-AF65-F5344CB8AC3E}">
        <p14:creationId xmlns:p14="http://schemas.microsoft.com/office/powerpoint/2010/main" val="5813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Microsoft Word</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1323439"/>
          </a:xfrm>
          <a:prstGeom prst="rect">
            <a:avLst/>
          </a:prstGeom>
          <a:noFill/>
        </p:spPr>
        <p:txBody>
          <a:bodyPr wrap="square">
            <a:spAutoFit/>
          </a:bodyPr>
          <a:lstStyle/>
          <a:p>
            <a:r>
              <a:rPr lang="en-GB" sz="4000" b="1" dirty="0">
                <a:solidFill>
                  <a:schemeClr val="bg1"/>
                </a:solidFill>
              </a:rPr>
              <a:t>CHAPTER 1: E-LEARNING BASICS OF MS WORD</a:t>
            </a:r>
          </a:p>
        </p:txBody>
      </p:sp>
    </p:spTree>
    <p:extLst>
      <p:ext uri="{BB962C8B-B14F-4D97-AF65-F5344CB8AC3E}">
        <p14:creationId xmlns:p14="http://schemas.microsoft.com/office/powerpoint/2010/main" val="161897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78708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Handling data formats &amp; Layouts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2811026"/>
          </a:xfrm>
          <a:prstGeom prst="rect">
            <a:avLst/>
          </a:prstGeom>
          <a:noFill/>
        </p:spPr>
        <p:txBody>
          <a:bodyPr wrap="square">
            <a:spAutoFit/>
          </a:bodyPr>
          <a:lstStyle/>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Visual Appeal</a:t>
            </a:r>
            <a:r>
              <a:rPr lang="en-GB" sz="3200" b="0" i="0" u="none" strike="noStrike" dirty="0">
                <a:solidFill>
                  <a:srgbClr val="000000"/>
                </a:solidFill>
                <a:effectLst/>
                <a:latin typeface="Times New Roman" panose="02020603050405020304" pitchFamily="18" charset="0"/>
              </a:rPr>
              <a:t>: It emphasizes creating visually appealing and structured spreadsheets through the use of tables, charts, and cell merging</a:t>
            </a:r>
            <a:r>
              <a:rPr lang="en-GB" sz="3200" b="0" i="0" u="none" strike="noStrike" baseline="30000" dirty="0">
                <a:solidFill>
                  <a:srgbClr val="000000"/>
                </a:solidFill>
                <a:effectLst/>
                <a:latin typeface="Times New Roman" panose="02020603050405020304" pitchFamily="18" charset="0"/>
              </a:rPr>
              <a:t>.</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Troubleshooting</a:t>
            </a:r>
            <a:r>
              <a:rPr lang="en-GB" sz="3200" b="0" i="0" u="none" strike="noStrike" dirty="0">
                <a:solidFill>
                  <a:srgbClr val="000000"/>
                </a:solidFill>
                <a:effectLst/>
                <a:latin typeface="Times New Roman" panose="02020603050405020304" pitchFamily="18" charset="0"/>
              </a:rPr>
              <a:t>: The chapter also addresses troubleshooting common data formatting and layout issues in Excel</a:t>
            </a:r>
            <a:endParaRPr lang="en-GB" sz="32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4048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63063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1323439"/>
          </a:xfrm>
          <a:prstGeom prst="rect">
            <a:avLst/>
          </a:prstGeom>
          <a:noFill/>
        </p:spPr>
        <p:txBody>
          <a:bodyPr wrap="square">
            <a:spAutoFit/>
          </a:bodyPr>
          <a:lstStyle/>
          <a:p>
            <a:pPr rtl="0">
              <a:spcBef>
                <a:spcPts val="0"/>
              </a:spcBef>
              <a:spcAft>
                <a:spcPts val="0"/>
              </a:spcAft>
            </a:pPr>
            <a:r>
              <a:rPr lang="en-IN" sz="4400" b="1" i="0" u="none" strike="noStrike" dirty="0">
                <a:solidFill>
                  <a:srgbClr val="000000"/>
                </a:solidFill>
                <a:effectLst/>
                <a:latin typeface="Arial" panose="020B0604020202020204" pitchFamily="34" charset="0"/>
              </a:rPr>
              <a:t>CHAPTER 3 CREATE &amp; MANAGE TABLES</a:t>
            </a:r>
            <a:endParaRPr lang="en-IN" sz="4400" b="0" dirty="0">
              <a:effectLst/>
            </a:endParaRPr>
          </a:p>
          <a:p>
            <a:br>
              <a:rPr lang="en-IN" dirty="0"/>
            </a:br>
            <a:endParaRPr lang="en-IN" dirty="0"/>
          </a:p>
        </p:txBody>
      </p:sp>
    </p:spTree>
    <p:extLst>
      <p:ext uri="{BB962C8B-B14F-4D97-AF65-F5344CB8AC3E}">
        <p14:creationId xmlns:p14="http://schemas.microsoft.com/office/powerpoint/2010/main" val="76829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275083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Create &amp; Manage Tables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4996240"/>
          </a:xfrm>
          <a:prstGeom prst="rect">
            <a:avLst/>
          </a:prstGeom>
          <a:noFill/>
        </p:spPr>
        <p:txBody>
          <a:bodyPr wrap="square">
            <a:spAutoFit/>
          </a:bodyPr>
          <a:lstStyle/>
          <a:p>
            <a:pPr rtl="0">
              <a:spcBef>
                <a:spcPts val="0"/>
              </a:spcBef>
              <a:spcAft>
                <a:spcPts val="0"/>
              </a:spcAft>
            </a:pPr>
            <a:r>
              <a:rPr lang="en-GB" sz="2800" b="1" i="0" u="none" strike="noStrike" dirty="0">
                <a:solidFill>
                  <a:srgbClr val="000000"/>
                </a:solidFill>
                <a:effectLst/>
                <a:latin typeface="Times New Roman" panose="02020603050405020304" pitchFamily="18" charset="0"/>
              </a:rPr>
              <a:t>Introduction: </a:t>
            </a:r>
            <a:r>
              <a:rPr lang="en-GB" sz="2800" b="0" i="0" u="none" strike="noStrike" dirty="0">
                <a:solidFill>
                  <a:srgbClr val="000000"/>
                </a:solidFill>
                <a:effectLst/>
                <a:latin typeface="Times New Roman" panose="02020603050405020304" pitchFamily="18" charset="0"/>
              </a:rPr>
              <a:t>Data in excel exist mostly as tables. While handling large datasets, it is essential to ensure that the fields are uniform and that they’re properly arranged. </a:t>
            </a:r>
            <a:endParaRPr lang="en-GB" sz="2800" b="0" dirty="0">
              <a:effectLst/>
            </a:endParaRPr>
          </a:p>
          <a:p>
            <a:pPr rtl="0">
              <a:spcBef>
                <a:spcPts val="2000"/>
              </a:spcBef>
              <a:spcAft>
                <a:spcPts val="0"/>
              </a:spcAft>
            </a:pPr>
            <a:r>
              <a:rPr lang="en-GB" sz="2800" b="0" i="0" u="none" strike="noStrike" dirty="0">
                <a:solidFill>
                  <a:srgbClr val="000000"/>
                </a:solidFill>
                <a:effectLst/>
                <a:latin typeface="Times New Roman" panose="02020603050405020304" pitchFamily="18" charset="0"/>
              </a:rPr>
              <a:t>Excel has a number of features serving the requirements of handling data in tables.</a:t>
            </a:r>
            <a:endParaRPr lang="en-GB" sz="2800" b="0" dirty="0">
              <a:effectLst/>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Creating a Table</a:t>
            </a:r>
            <a:r>
              <a:rPr lang="en-GB" sz="2800" b="0" i="0" u="none" strike="noStrike" dirty="0">
                <a:solidFill>
                  <a:srgbClr val="000000"/>
                </a:solidFill>
                <a:effectLst/>
                <a:latin typeface="Times New Roman" panose="02020603050405020304" pitchFamily="18" charset="0"/>
              </a:rPr>
              <a:t>: Details the steps to convert a data range into a structured table with headers.</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Adding Data</a:t>
            </a:r>
            <a:r>
              <a:rPr lang="en-GB" sz="2800" b="0" i="0" u="none" strike="noStrike" dirty="0">
                <a:solidFill>
                  <a:srgbClr val="000000"/>
                </a:solidFill>
                <a:effectLst/>
                <a:latin typeface="Times New Roman" panose="02020603050405020304" pitchFamily="18" charset="0"/>
              </a:rPr>
              <a:t>: Explains how to seamlessly add new data to an existing table.</a:t>
            </a:r>
            <a:endParaRPr lang="en-GB" sz="28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Filtering and Sorting</a:t>
            </a:r>
            <a:r>
              <a:rPr lang="en-GB" sz="2800" b="0" i="0" u="none" strike="noStrike" dirty="0">
                <a:solidFill>
                  <a:srgbClr val="000000"/>
                </a:solidFill>
                <a:effectLst/>
                <a:latin typeface="Times New Roman" panose="02020603050405020304" pitchFamily="18" charset="0"/>
              </a:rPr>
              <a:t>: Describes how to use filtering and sorting features to </a:t>
            </a:r>
            <a:r>
              <a:rPr lang="en-GB" sz="2800" b="0" i="0" u="none" strike="noStrike" dirty="0" err="1">
                <a:solidFill>
                  <a:srgbClr val="000000"/>
                </a:solidFill>
                <a:effectLst/>
                <a:latin typeface="Times New Roman" panose="02020603050405020304" pitchFamily="18" charset="0"/>
              </a:rPr>
              <a:t>analyze</a:t>
            </a:r>
            <a:r>
              <a:rPr lang="en-GB" sz="2800" b="0" i="0" u="none" strike="noStrike" dirty="0">
                <a:solidFill>
                  <a:srgbClr val="000000"/>
                </a:solidFill>
                <a:effectLst/>
                <a:latin typeface="Times New Roman" panose="02020603050405020304" pitchFamily="18" charset="0"/>
              </a:rPr>
              <a:t> table data.</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66826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2514744"/>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Create &amp; Manage Tables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4801314"/>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Total Row</a:t>
            </a:r>
            <a:r>
              <a:rPr lang="en-GB" sz="3200" b="0" i="0" u="none" strike="noStrike" dirty="0">
                <a:solidFill>
                  <a:srgbClr val="000000"/>
                </a:solidFill>
                <a:effectLst/>
                <a:latin typeface="Times New Roman" panose="02020603050405020304" pitchFamily="18" charset="0"/>
              </a:rPr>
              <a:t>: Discusses the use of a total row in tables for easy calculation of sums, averages, etc.</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Resizing and Formatting</a:t>
            </a:r>
            <a:r>
              <a:rPr lang="en-GB" sz="3200" b="0" i="0" u="none" strike="noStrike" dirty="0">
                <a:solidFill>
                  <a:srgbClr val="000000"/>
                </a:solidFill>
                <a:effectLst/>
                <a:latin typeface="Times New Roman" panose="02020603050405020304" pitchFamily="18" charset="0"/>
              </a:rPr>
              <a:t>: Covers how to adjust table dimensions and apply various table styles.</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Converting Tables to Range</a:t>
            </a:r>
            <a:r>
              <a:rPr lang="en-GB" sz="3200" b="0" i="0" u="none" strike="noStrike" dirty="0">
                <a:solidFill>
                  <a:srgbClr val="000000"/>
                </a:solidFill>
                <a:effectLst/>
                <a:latin typeface="Times New Roman" panose="02020603050405020304" pitchFamily="18" charset="0"/>
              </a:rPr>
              <a:t>: Provides instructions for converting a table back into a regular data range.</a:t>
            </a:r>
            <a:endParaRPr lang="en-GB" sz="3200" b="1" i="0" u="none" strike="noStrike" dirty="0">
              <a:solidFill>
                <a:srgbClr val="579858"/>
              </a:solidFill>
              <a:effectLst/>
              <a:latin typeface="Noto Sans Symbols"/>
            </a:endParaRPr>
          </a:p>
          <a:p>
            <a:pPr marL="457200" indent="-457200" rtl="0" fontAlgn="base">
              <a:spcBef>
                <a:spcPts val="20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Named Ranges</a:t>
            </a:r>
            <a:r>
              <a:rPr lang="en-GB" sz="3200" b="0" i="0" u="none" strike="noStrike" dirty="0">
                <a:solidFill>
                  <a:srgbClr val="000000"/>
                </a:solidFill>
                <a:effectLst/>
                <a:latin typeface="Times New Roman" panose="02020603050405020304" pitchFamily="18" charset="0"/>
              </a:rPr>
              <a:t>: Highlights the use of named ranges within tables to simplify formula creation</a:t>
            </a:r>
            <a:endParaRPr lang="en-GB" sz="32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08454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78467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228936" y="3197221"/>
            <a:ext cx="10437962" cy="1877437"/>
          </a:xfrm>
          <a:prstGeom prst="rect">
            <a:avLst/>
          </a:prstGeom>
          <a:noFill/>
        </p:spPr>
        <p:txBody>
          <a:bodyPr wrap="square">
            <a:spAutoFit/>
          </a:bodyPr>
          <a:lstStyle/>
          <a:p>
            <a:pPr rtl="0">
              <a:spcBef>
                <a:spcPts val="0"/>
              </a:spcBef>
              <a:spcAft>
                <a:spcPts val="0"/>
              </a:spcAft>
            </a:pPr>
            <a:r>
              <a:rPr lang="en-GB" sz="4000" b="1" i="0" u="none" strike="noStrike" dirty="0">
                <a:solidFill>
                  <a:srgbClr val="000000"/>
                </a:solidFill>
                <a:effectLst/>
                <a:latin typeface="Arial" panose="020B0604020202020204" pitchFamily="34" charset="0"/>
              </a:rPr>
              <a:t>CHAPTER 4 PERFORM OPERATIONS WITH FORMULAS &amp; FUNCTIONS</a:t>
            </a:r>
            <a:endParaRPr lang="en-GB" sz="4000" b="0" dirty="0">
              <a:effectLst/>
            </a:endParaRPr>
          </a:p>
          <a:p>
            <a:br>
              <a:rPr lang="en-GB" dirty="0"/>
            </a:br>
            <a:endParaRPr lang="en-IN" dirty="0"/>
          </a:p>
        </p:txBody>
      </p:sp>
    </p:spTree>
    <p:extLst>
      <p:ext uri="{BB962C8B-B14F-4D97-AF65-F5344CB8AC3E}">
        <p14:creationId xmlns:p14="http://schemas.microsoft.com/office/powerpoint/2010/main" val="233918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6"/>
            <a:ext cx="9299051" cy="3161075"/>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Perform operations with formulas &amp; functions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956652" cy="5170646"/>
          </a:xfrm>
          <a:prstGeom prst="rect">
            <a:avLst/>
          </a:prstGeom>
          <a:noFill/>
        </p:spPr>
        <p:txBody>
          <a:bodyPr wrap="square">
            <a:spAutoFit/>
          </a:bodyPr>
          <a:lstStyle/>
          <a:p>
            <a:pPr rtl="0">
              <a:spcBef>
                <a:spcPts val="0"/>
              </a:spcBef>
              <a:spcAft>
                <a:spcPts val="0"/>
              </a:spcAft>
            </a:pPr>
            <a:r>
              <a:rPr lang="en-GB" sz="2200" b="1" i="0" u="none" strike="noStrike" dirty="0">
                <a:solidFill>
                  <a:srgbClr val="000000"/>
                </a:solidFill>
                <a:effectLst/>
                <a:latin typeface="Times New Roman" panose="02020603050405020304" pitchFamily="18" charset="0"/>
              </a:rPr>
              <a:t>Introduction: </a:t>
            </a:r>
            <a:r>
              <a:rPr lang="en-GB" sz="2200" b="0" i="0" u="none" strike="noStrike" dirty="0">
                <a:solidFill>
                  <a:srgbClr val="000000"/>
                </a:solidFill>
                <a:effectLst/>
                <a:latin typeface="Times New Roman" panose="02020603050405020304" pitchFamily="18" charset="0"/>
              </a:rPr>
              <a:t>The MS Excel software has several built in operations &amp; functions which </a:t>
            </a:r>
            <a:br>
              <a:rPr lang="en-GB" sz="2200" b="0" i="0" u="none" strike="noStrike" dirty="0">
                <a:solidFill>
                  <a:srgbClr val="000000"/>
                </a:solidFill>
                <a:effectLst/>
                <a:latin typeface="Times New Roman" panose="02020603050405020304" pitchFamily="18" charset="0"/>
              </a:rPr>
            </a:br>
            <a:r>
              <a:rPr lang="en-GB" sz="2200" b="0" i="0" u="none" strike="noStrike" dirty="0">
                <a:solidFill>
                  <a:srgbClr val="000000"/>
                </a:solidFill>
                <a:effectLst/>
                <a:latin typeface="Times New Roman" panose="02020603050405020304" pitchFamily="18" charset="0"/>
              </a:rPr>
              <a:t>allows users to </a:t>
            </a:r>
            <a:r>
              <a:rPr lang="en-GB" sz="2200" b="0" i="0" u="none" strike="noStrike" dirty="0" err="1">
                <a:solidFill>
                  <a:srgbClr val="000000"/>
                </a:solidFill>
                <a:effectLst/>
                <a:latin typeface="Times New Roman" panose="02020603050405020304" pitchFamily="18" charset="0"/>
              </a:rPr>
              <a:t>maneuver</a:t>
            </a:r>
            <a:r>
              <a:rPr lang="en-GB" sz="2200" b="0" i="0" u="none" strike="noStrike" dirty="0">
                <a:solidFill>
                  <a:srgbClr val="000000"/>
                </a:solidFill>
                <a:effectLst/>
                <a:latin typeface="Times New Roman" panose="02020603050405020304" pitchFamily="18" charset="0"/>
              </a:rPr>
              <a:t> &amp; customize according to specific requirements. </a:t>
            </a:r>
            <a:endParaRPr lang="en-GB" sz="2200" b="0" dirty="0">
              <a:effectLst/>
            </a:endParaRPr>
          </a:p>
          <a:p>
            <a:pPr rtl="0">
              <a:spcBef>
                <a:spcPts val="0"/>
              </a:spcBef>
              <a:spcAft>
                <a:spcPts val="0"/>
              </a:spcAft>
            </a:pPr>
            <a:r>
              <a:rPr lang="en-GB" sz="2200" b="0" i="0" u="none" strike="noStrike" dirty="0">
                <a:solidFill>
                  <a:srgbClr val="000000"/>
                </a:solidFill>
                <a:effectLst/>
                <a:latin typeface="Times New Roman" panose="02020603050405020304" pitchFamily="18" charset="0"/>
              </a:rPr>
              <a:t>These are the most critical layer of the software that makes it powerful.</a:t>
            </a:r>
          </a:p>
          <a:p>
            <a:pPr rtl="0">
              <a:spcBef>
                <a:spcPts val="0"/>
              </a:spcBef>
              <a:spcAft>
                <a:spcPts val="0"/>
              </a:spcAft>
            </a:pPr>
            <a:endParaRPr lang="en-GB" sz="2200" b="0" dirty="0">
              <a:effectLst/>
            </a:endParaRPr>
          </a:p>
          <a:p>
            <a:pPr marL="342900" indent="-342900" rtl="0" fontAlgn="base">
              <a:spcBef>
                <a:spcPts val="0"/>
              </a:spcBef>
              <a:spcAft>
                <a:spcPts val="0"/>
              </a:spcAft>
              <a:buFont typeface="Wingdings" panose="05000000000000000000" pitchFamily="2" charset="2"/>
              <a:buChar char="v"/>
            </a:pPr>
            <a:r>
              <a:rPr lang="en-GB" sz="2200" b="1" i="0" u="none" strike="noStrike" dirty="0">
                <a:solidFill>
                  <a:srgbClr val="000000"/>
                </a:solidFill>
                <a:effectLst/>
                <a:latin typeface="Times New Roman" panose="02020603050405020304" pitchFamily="18" charset="0"/>
              </a:rPr>
              <a:t>Basic Arithmetic Operations</a:t>
            </a:r>
            <a:r>
              <a:rPr lang="en-GB" sz="2200" b="0" i="0" u="none" strike="noStrike" dirty="0">
                <a:solidFill>
                  <a:srgbClr val="000000"/>
                </a:solidFill>
                <a:effectLst/>
                <a:latin typeface="Times New Roman" panose="02020603050405020304" pitchFamily="18" charset="0"/>
              </a:rPr>
              <a:t>: </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0" i="0" u="none" strike="noStrike" dirty="0">
                <a:solidFill>
                  <a:srgbClr val="000000"/>
                </a:solidFill>
                <a:effectLst/>
                <a:latin typeface="Times New Roman" panose="02020603050405020304" pitchFamily="18" charset="0"/>
              </a:rPr>
              <a:t>Addition: Use the + operator to add values in cells.</a:t>
            </a:r>
            <a:endParaRPr lang="en-GB" sz="2200" b="0"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0" i="0" u="none" strike="noStrike" dirty="0">
                <a:solidFill>
                  <a:srgbClr val="000000"/>
                </a:solidFill>
                <a:effectLst/>
                <a:latin typeface="Times New Roman" panose="02020603050405020304" pitchFamily="18" charset="0"/>
              </a:rPr>
              <a:t>Subtraction: Employ the - operator for subtraction.</a:t>
            </a:r>
            <a:endParaRPr lang="en-GB" sz="2200" b="0"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0" i="0" u="none" strike="noStrike" dirty="0">
                <a:solidFill>
                  <a:srgbClr val="000000"/>
                </a:solidFill>
                <a:effectLst/>
                <a:latin typeface="Times New Roman" panose="02020603050405020304" pitchFamily="18" charset="0"/>
              </a:rPr>
              <a:t>Multiplication: Use * to multiply values.</a:t>
            </a:r>
            <a:endParaRPr lang="en-GB" sz="2200" b="0"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0" i="0" u="none" strike="noStrike" dirty="0">
                <a:solidFill>
                  <a:srgbClr val="000000"/>
                </a:solidFill>
                <a:effectLst/>
                <a:latin typeface="Times New Roman" panose="02020603050405020304" pitchFamily="18" charset="0"/>
              </a:rPr>
              <a:t>Division: Divide using the / operator.</a:t>
            </a:r>
            <a:endParaRPr lang="en-GB" sz="2200" b="0" i="0" u="none" strike="noStrike" dirty="0">
              <a:solidFill>
                <a:srgbClr val="000000"/>
              </a:solidFill>
              <a:effectLst/>
              <a:latin typeface="Calibri" panose="020F0502020204030204" pitchFamily="34" charset="0"/>
            </a:endParaRPr>
          </a:p>
          <a:p>
            <a:pPr marL="342900" indent="-342900" rtl="0" fontAlgn="base">
              <a:spcBef>
                <a:spcPts val="0"/>
              </a:spcBef>
              <a:spcAft>
                <a:spcPts val="0"/>
              </a:spcAft>
              <a:buFont typeface="Wingdings" panose="05000000000000000000" pitchFamily="2" charset="2"/>
              <a:buChar char="v"/>
            </a:pPr>
            <a:r>
              <a:rPr lang="en-GB" sz="2200" b="1" i="0" u="none" strike="noStrike" dirty="0">
                <a:solidFill>
                  <a:srgbClr val="000000"/>
                </a:solidFill>
                <a:effectLst/>
                <a:latin typeface="Times New Roman" panose="02020603050405020304" pitchFamily="18" charset="0"/>
              </a:rPr>
              <a:t>Built-in Functions</a:t>
            </a:r>
            <a:r>
              <a:rPr lang="en-GB" sz="2200" b="0" i="0" u="none" strike="noStrike" dirty="0">
                <a:solidFill>
                  <a:srgbClr val="000000"/>
                </a:solidFill>
                <a:effectLst/>
                <a:latin typeface="Times New Roman" panose="02020603050405020304" pitchFamily="18" charset="0"/>
              </a:rPr>
              <a:t>: </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1" i="0" u="none" strike="noStrike" dirty="0">
                <a:solidFill>
                  <a:srgbClr val="000000"/>
                </a:solidFill>
                <a:effectLst/>
                <a:latin typeface="Times New Roman" panose="02020603050405020304" pitchFamily="18" charset="0"/>
              </a:rPr>
              <a:t>SUM</a:t>
            </a:r>
            <a:r>
              <a:rPr lang="en-GB" sz="2200" b="0" i="0" u="none" strike="noStrike" dirty="0">
                <a:solidFill>
                  <a:srgbClr val="000000"/>
                </a:solidFill>
                <a:effectLst/>
                <a:latin typeface="Times New Roman" panose="02020603050405020304" pitchFamily="18" charset="0"/>
              </a:rPr>
              <a:t>: Adds up a range of numbers.</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1" i="0" u="none" strike="noStrike" dirty="0">
                <a:solidFill>
                  <a:srgbClr val="000000"/>
                </a:solidFill>
                <a:effectLst/>
                <a:latin typeface="Times New Roman" panose="02020603050405020304" pitchFamily="18" charset="0"/>
              </a:rPr>
              <a:t>AVERAGE</a:t>
            </a:r>
            <a:r>
              <a:rPr lang="en-GB" sz="2200" b="0" i="0" u="none" strike="noStrike" dirty="0">
                <a:solidFill>
                  <a:srgbClr val="000000"/>
                </a:solidFill>
                <a:effectLst/>
                <a:latin typeface="Times New Roman" panose="02020603050405020304" pitchFamily="18" charset="0"/>
              </a:rPr>
              <a:t>: Calculates the average of a set of values.</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1" i="0" u="none" strike="noStrike" dirty="0">
                <a:solidFill>
                  <a:srgbClr val="000000"/>
                </a:solidFill>
                <a:effectLst/>
                <a:latin typeface="Times New Roman" panose="02020603050405020304" pitchFamily="18" charset="0"/>
              </a:rPr>
              <a:t>MAX</a:t>
            </a:r>
            <a:r>
              <a:rPr lang="en-GB" sz="2200" b="0" i="0" u="none" strike="noStrike" dirty="0">
                <a:solidFill>
                  <a:srgbClr val="000000"/>
                </a:solidFill>
                <a:effectLst/>
                <a:latin typeface="Times New Roman" panose="02020603050405020304" pitchFamily="18" charset="0"/>
              </a:rPr>
              <a:t>: Finds the highest value in a range.</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1" i="0" u="none" strike="noStrike" dirty="0">
                <a:solidFill>
                  <a:srgbClr val="000000"/>
                </a:solidFill>
                <a:effectLst/>
                <a:latin typeface="Times New Roman" panose="02020603050405020304" pitchFamily="18" charset="0"/>
              </a:rPr>
              <a:t>MIN</a:t>
            </a:r>
            <a:r>
              <a:rPr lang="en-GB" sz="2200" b="0" i="0" u="none" strike="noStrike" dirty="0">
                <a:solidFill>
                  <a:srgbClr val="000000"/>
                </a:solidFill>
                <a:effectLst/>
                <a:latin typeface="Times New Roman" panose="02020603050405020304" pitchFamily="18" charset="0"/>
              </a:rPr>
              <a:t>: Identifies the lowest value in a range.</a:t>
            </a:r>
            <a:endParaRPr lang="en-GB" sz="22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200" b="1" i="0" u="none" strike="noStrike" dirty="0">
                <a:solidFill>
                  <a:srgbClr val="000000"/>
                </a:solidFill>
                <a:effectLst/>
                <a:latin typeface="Times New Roman" panose="02020603050405020304" pitchFamily="18" charset="0"/>
              </a:rPr>
              <a:t>COUNT</a:t>
            </a:r>
            <a:r>
              <a:rPr lang="en-GB" sz="2200" b="0" i="0" u="none" strike="noStrike" dirty="0">
                <a:solidFill>
                  <a:srgbClr val="000000"/>
                </a:solidFill>
                <a:effectLst/>
                <a:latin typeface="Times New Roman" panose="02020603050405020304" pitchFamily="18" charset="0"/>
              </a:rPr>
              <a:t>: Counts the number of cells containing numeric data.</a:t>
            </a:r>
            <a:endParaRPr lang="en-GB" sz="22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9917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28198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Perform operations with formulas &amp; functions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5037276"/>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Cell References</a:t>
            </a:r>
            <a:r>
              <a:rPr lang="en-GB" sz="2800" b="0" i="0" u="none" strike="noStrike" dirty="0">
                <a:solidFill>
                  <a:srgbClr val="000000"/>
                </a:solidFill>
                <a:effectLst/>
                <a:latin typeface="Times New Roman" panose="02020603050405020304" pitchFamily="18" charset="0"/>
              </a:rPr>
              <a:t>:</a:t>
            </a:r>
          </a:p>
          <a:p>
            <a:pPr rtl="0" fontAlgn="base">
              <a:spcBef>
                <a:spcPts val="0"/>
              </a:spcBef>
              <a:spcAft>
                <a:spcPts val="0"/>
              </a:spcAft>
              <a:buFont typeface="Arial" panose="020B0604020202020204" pitchFamily="34" charset="0"/>
              <a:buChar char="•"/>
            </a:pPr>
            <a:endParaRPr lang="en-GB" sz="28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Relative References</a:t>
            </a:r>
            <a:r>
              <a:rPr lang="en-GB" sz="2800" b="0" i="0" u="none" strike="noStrike" dirty="0">
                <a:solidFill>
                  <a:srgbClr val="000000"/>
                </a:solidFill>
                <a:effectLst/>
                <a:latin typeface="Times New Roman" panose="02020603050405020304" pitchFamily="18" charset="0"/>
              </a:rPr>
              <a:t>: Adjust automatically when copied to other cells</a:t>
            </a:r>
            <a:r>
              <a:rPr lang="en-GB" sz="2800" b="0" i="0" u="none" strike="noStrike" baseline="30000" dirty="0">
                <a:solidFill>
                  <a:srgbClr val="000000"/>
                </a:solidFill>
                <a:effectLst/>
                <a:latin typeface="Times New Roman" panose="02020603050405020304" pitchFamily="18" charset="0"/>
              </a:rPr>
              <a:t>.</a:t>
            </a:r>
            <a:endParaRPr lang="en-GB" sz="28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Absolute References</a:t>
            </a:r>
            <a:r>
              <a:rPr lang="en-GB" sz="2800" b="0" i="0" u="none" strike="noStrike" dirty="0">
                <a:solidFill>
                  <a:srgbClr val="000000"/>
                </a:solidFill>
                <a:effectLst/>
                <a:latin typeface="Times New Roman" panose="02020603050405020304" pitchFamily="18" charset="0"/>
              </a:rPr>
              <a:t>: Remain fixed when copied.</a:t>
            </a:r>
            <a:endParaRPr lang="en-GB" sz="2800" b="1"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Mixed References</a:t>
            </a:r>
            <a:r>
              <a:rPr lang="en-GB" sz="2800" b="0" i="0" u="none" strike="noStrike" dirty="0">
                <a:solidFill>
                  <a:srgbClr val="000000"/>
                </a:solidFill>
                <a:effectLst/>
                <a:latin typeface="Times New Roman" panose="02020603050405020304" pitchFamily="18" charset="0"/>
              </a:rPr>
              <a:t>: Combine relative and absolute references.</a:t>
            </a:r>
            <a:endParaRPr lang="en-GB" sz="2800" b="1" i="0" u="none" strike="noStrike" dirty="0">
              <a:solidFill>
                <a:srgbClr val="000000"/>
              </a:solidFill>
              <a:effectLst/>
              <a:latin typeface="Calibri" panose="020F0502020204030204" pitchFamily="34" charset="0"/>
            </a:endParaRPr>
          </a:p>
          <a:p>
            <a:pPr marL="457200" indent="-457200" rtl="0" fontAlgn="base">
              <a:spcBef>
                <a:spcPts val="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Advanced Functions</a:t>
            </a:r>
            <a:r>
              <a:rPr lang="en-GB" sz="2800" b="0" i="0" u="none" strike="noStrike" dirty="0">
                <a:solidFill>
                  <a:srgbClr val="000000"/>
                </a:solidFill>
                <a:effectLst/>
                <a:latin typeface="Times New Roman" panose="02020603050405020304" pitchFamily="18" charset="0"/>
              </a:rPr>
              <a:t>:</a:t>
            </a:r>
          </a:p>
          <a:p>
            <a:pPr rtl="0" fontAlgn="base">
              <a:spcBef>
                <a:spcPts val="0"/>
              </a:spcBef>
              <a:spcAft>
                <a:spcPts val="0"/>
              </a:spcAft>
            </a:pPr>
            <a:endParaRPr lang="en-GB" sz="2800" b="1" i="0" u="none" strike="noStrike" dirty="0">
              <a:solidFill>
                <a:srgbClr val="579858"/>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IF Function</a:t>
            </a:r>
            <a:r>
              <a:rPr lang="en-GB" sz="2800" b="0" i="0" u="none" strike="noStrike" dirty="0">
                <a:solidFill>
                  <a:srgbClr val="000000"/>
                </a:solidFill>
                <a:effectLst/>
                <a:latin typeface="Times New Roman" panose="02020603050405020304" pitchFamily="18" charset="0"/>
              </a:rPr>
              <a:t>: Allows conditional calculations based on specified criteria.</a:t>
            </a:r>
            <a:endParaRPr lang="en-GB" sz="2800" b="1" i="0" u="none" strike="noStrike" dirty="0">
              <a:solidFill>
                <a:srgbClr val="000000"/>
              </a:solidFill>
              <a:effectLst/>
              <a:latin typeface="Courier New" panose="02070309020205020404" pitchFamily="49" charset="0"/>
            </a:endParaRPr>
          </a:p>
          <a:p>
            <a:pPr marL="742950" lvl="1" indent="-285750" rtl="0" fontAlgn="base">
              <a:spcBef>
                <a:spcPts val="80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VLOOKUP Function</a:t>
            </a:r>
            <a:r>
              <a:rPr lang="en-GB" sz="2800" b="0" i="0" u="none" strike="noStrike" dirty="0">
                <a:solidFill>
                  <a:srgbClr val="000000"/>
                </a:solidFill>
                <a:effectLst/>
                <a:latin typeface="Times New Roman" panose="02020603050405020304" pitchFamily="18" charset="0"/>
              </a:rPr>
              <a:t>: Searches for a value in a table and returns a corresponding value from another column.</a:t>
            </a:r>
            <a:endParaRPr lang="en-GB" sz="2800" b="1" i="0" u="none" strike="noStrike" dirty="0">
              <a:solidFill>
                <a:srgbClr val="000000"/>
              </a:solidFill>
              <a:effectLst/>
              <a:latin typeface="Courier New" panose="02070309020205020404" pitchFamily="49" charset="0"/>
            </a:endParaRPr>
          </a:p>
          <a:p>
            <a:pPr marL="742950" lvl="1" indent="-285750" rtl="0" fontAlgn="base">
              <a:spcBef>
                <a:spcPts val="800"/>
              </a:spcBef>
              <a:spcAft>
                <a:spcPts val="0"/>
              </a:spcAft>
              <a:buFont typeface="Arial" panose="020B0604020202020204" pitchFamily="34" charset="0"/>
              <a:buChar char="•"/>
            </a:pPr>
            <a:r>
              <a:rPr lang="en-GB" sz="2800" b="1" i="0" u="none" strike="noStrike" dirty="0">
                <a:solidFill>
                  <a:srgbClr val="000000"/>
                </a:solidFill>
                <a:effectLst/>
                <a:latin typeface="Times New Roman" panose="02020603050405020304" pitchFamily="18" charset="0"/>
              </a:rPr>
              <a:t>CONCATENATE Function</a:t>
            </a:r>
            <a:r>
              <a:rPr lang="en-GB" sz="2800" b="0" i="0" u="none" strike="noStrike" dirty="0">
                <a:solidFill>
                  <a:srgbClr val="000000"/>
                </a:solidFill>
                <a:effectLst/>
                <a:latin typeface="Times New Roman" panose="02020603050405020304" pitchFamily="18" charset="0"/>
              </a:rPr>
              <a:t>: Combines text from multiple cells into one.</a:t>
            </a:r>
            <a:endParaRPr lang="en-GB" sz="2800" b="1" i="0" u="none" strike="noStrike"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38437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2768090"/>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Perform operations with formulas &amp; functions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2657138"/>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Troubleshooting Formulas</a:t>
            </a:r>
            <a:r>
              <a:rPr lang="en-GB" sz="3200" b="0" i="0" u="none" strike="noStrike" dirty="0">
                <a:solidFill>
                  <a:srgbClr val="000000"/>
                </a:solidFill>
                <a:effectLst/>
                <a:latin typeface="Times New Roman" panose="02020603050405020304" pitchFamily="18" charset="0"/>
              </a:rPr>
              <a:t>:</a:t>
            </a:r>
            <a:endParaRPr lang="en-GB" sz="3200" b="1" i="0" u="none" strike="noStrike" dirty="0">
              <a:solidFill>
                <a:srgbClr val="579858"/>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GB" sz="3200" b="1" i="0" u="none" strike="noStrike" dirty="0">
                <a:solidFill>
                  <a:srgbClr val="000000"/>
                </a:solidFill>
                <a:effectLst/>
                <a:latin typeface="Times New Roman" panose="02020603050405020304" pitchFamily="18" charset="0"/>
              </a:rPr>
              <a:t>Error Handling</a:t>
            </a:r>
            <a:r>
              <a:rPr lang="en-GB" sz="3200" b="0" i="0" u="none" strike="noStrike" dirty="0">
                <a:solidFill>
                  <a:srgbClr val="000000"/>
                </a:solidFill>
                <a:effectLst/>
                <a:latin typeface="Times New Roman" panose="02020603050405020304" pitchFamily="18" charset="0"/>
              </a:rPr>
              <a:t>: Understand common errors like #DIV/0!, #VALUE!, and #NAME?.</a:t>
            </a:r>
            <a:endParaRPr lang="en-GB" sz="3200" b="1" i="0" u="none" strike="noStrike" dirty="0">
              <a:solidFill>
                <a:srgbClr val="000000"/>
              </a:solidFill>
              <a:effectLst/>
              <a:latin typeface="Courier New" panose="02070309020205020404" pitchFamily="49" charset="0"/>
            </a:endParaRPr>
          </a:p>
          <a:p>
            <a:pPr marL="742950" lvl="1" indent="-285750" rtl="0" fontAlgn="base">
              <a:spcBef>
                <a:spcPts val="800"/>
              </a:spcBef>
              <a:spcAft>
                <a:spcPts val="0"/>
              </a:spcAft>
              <a:buFont typeface="Arial" panose="020B0604020202020204" pitchFamily="34" charset="0"/>
              <a:buChar char="•"/>
            </a:pPr>
            <a:r>
              <a:rPr lang="en-GB" sz="3200" b="1" i="0" u="none" strike="noStrike" dirty="0">
                <a:solidFill>
                  <a:srgbClr val="000000"/>
                </a:solidFill>
                <a:effectLst/>
                <a:latin typeface="Times New Roman" panose="02020603050405020304" pitchFamily="18" charset="0"/>
              </a:rPr>
              <a:t>Formula Auditing Tools</a:t>
            </a:r>
            <a:r>
              <a:rPr lang="en-GB" sz="3200" b="0" i="0" u="none" strike="noStrike" dirty="0">
                <a:solidFill>
                  <a:srgbClr val="000000"/>
                </a:solidFill>
                <a:effectLst/>
                <a:latin typeface="Times New Roman" panose="02020603050405020304" pitchFamily="18" charset="0"/>
              </a:rPr>
              <a:t>: Use tools like Trace Precedents and Trace Dependents to debug formulas.</a:t>
            </a:r>
            <a:endParaRPr lang="en-GB" sz="3200" b="1" i="0" u="none" strike="noStrike"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287319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91452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1477328"/>
          </a:xfrm>
          <a:prstGeom prst="rect">
            <a:avLst/>
          </a:prstGeom>
          <a:noFill/>
        </p:spPr>
        <p:txBody>
          <a:bodyPr wrap="square">
            <a:spAutoFit/>
          </a:bodyPr>
          <a:lstStyle/>
          <a:p>
            <a:pPr rtl="0">
              <a:spcBef>
                <a:spcPts val="0"/>
              </a:spcBef>
              <a:spcAft>
                <a:spcPts val="0"/>
              </a:spcAft>
            </a:pPr>
            <a:r>
              <a:rPr lang="en-IN" sz="5400" b="1" i="0" u="none" strike="noStrike" dirty="0">
                <a:solidFill>
                  <a:srgbClr val="000000"/>
                </a:solidFill>
                <a:effectLst/>
                <a:latin typeface="Arial" panose="020B0604020202020204" pitchFamily="34" charset="0"/>
              </a:rPr>
              <a:t>CHAPTER 5 CREATING CHARTS</a:t>
            </a:r>
            <a:endParaRPr lang="en-IN" sz="5400" b="0" dirty="0">
              <a:effectLst/>
            </a:endParaRPr>
          </a:p>
          <a:p>
            <a:br>
              <a:rPr lang="en-IN" dirty="0"/>
            </a:br>
            <a:endParaRPr lang="en-IN" dirty="0"/>
          </a:p>
        </p:txBody>
      </p:sp>
    </p:spTree>
    <p:extLst>
      <p:ext uri="{BB962C8B-B14F-4D97-AF65-F5344CB8AC3E}">
        <p14:creationId xmlns:p14="http://schemas.microsoft.com/office/powerpoint/2010/main" val="211340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Creating Charts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853358" cy="3847207"/>
          </a:xfrm>
          <a:prstGeom prst="rect">
            <a:avLst/>
          </a:prstGeom>
          <a:noFill/>
        </p:spPr>
        <p:txBody>
          <a:bodyPr wrap="square">
            <a:spAutoFit/>
          </a:bodyPr>
          <a:lstStyle/>
          <a:p>
            <a:pPr rtl="0">
              <a:spcBef>
                <a:spcPts val="0"/>
              </a:spcBef>
              <a:spcAft>
                <a:spcPts val="0"/>
              </a:spcAft>
            </a:pPr>
            <a:r>
              <a:rPr lang="en-GB" sz="2800" b="1" i="0" u="none" strike="noStrike" dirty="0">
                <a:solidFill>
                  <a:srgbClr val="000000"/>
                </a:solidFill>
                <a:effectLst/>
                <a:latin typeface="Times New Roman" panose="02020603050405020304" pitchFamily="18" charset="0"/>
              </a:rPr>
              <a:t>Introduction: </a:t>
            </a:r>
            <a:r>
              <a:rPr lang="en-GB" sz="2800" b="0" i="0" u="none" strike="noStrike" dirty="0">
                <a:solidFill>
                  <a:srgbClr val="000000"/>
                </a:solidFill>
                <a:effectLst/>
                <a:latin typeface="Times New Roman" panose="02020603050405020304" pitchFamily="18" charset="0"/>
              </a:rPr>
              <a:t>MS Excel is a presentation tool. Apart from it’s data processing capabilities, excel provides users with a whole range of charts &amp; graphs which can be created to represent data output.</a:t>
            </a:r>
            <a:endParaRPr lang="en-GB" sz="2800" b="0" dirty="0">
              <a:effectLst/>
            </a:endParaRPr>
          </a:p>
          <a:p>
            <a:pPr rtl="0">
              <a:spcBef>
                <a:spcPts val="800"/>
              </a:spcBef>
              <a:spcAft>
                <a:spcPts val="0"/>
              </a:spcAft>
            </a:pPr>
            <a:r>
              <a:rPr lang="en-GB" sz="2800" b="0" i="0" u="none" strike="noStrike" dirty="0">
                <a:solidFill>
                  <a:srgbClr val="000000"/>
                </a:solidFill>
                <a:effectLst/>
                <a:latin typeface="Times New Roman" panose="02020603050405020304" pitchFamily="18" charset="0"/>
              </a:rPr>
              <a:t>These charts can be edited &amp; customized as needed.</a:t>
            </a:r>
            <a:endParaRPr lang="en-GB" sz="2800" b="0" dirty="0">
              <a:effectLst/>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Chart Types</a:t>
            </a:r>
            <a:r>
              <a:rPr lang="en-GB" sz="2800" b="0" i="0" u="none" strike="noStrike" dirty="0">
                <a:solidFill>
                  <a:srgbClr val="000000"/>
                </a:solidFill>
                <a:effectLst/>
                <a:latin typeface="Times New Roman" panose="02020603050405020304" pitchFamily="18" charset="0"/>
              </a:rPr>
              <a:t>: Explains various chart types like bar, line, pie, scatter plots, area, and specialized charts, each with specific use cases in financial analysis and reporting.</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Creating Charts</a:t>
            </a:r>
            <a:r>
              <a:rPr lang="en-GB" sz="2800" b="0" i="0" u="none" strike="noStrike" dirty="0">
                <a:solidFill>
                  <a:srgbClr val="000000"/>
                </a:solidFill>
                <a:effectLst/>
                <a:latin typeface="Times New Roman" panose="02020603050405020304" pitchFamily="18" charset="0"/>
              </a:rPr>
              <a:t>: Outlines steps for chart creation, including data selection, chart insertion, design element customization, formatting, and fine-tuning.</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36792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9" y="1052424"/>
            <a:ext cx="6515532" cy="2029193"/>
          </a:xfrm>
          <a:prstGeom prst="rect">
            <a:avLst/>
          </a:prstGeom>
        </p:spPr>
        <p:txBody>
          <a:bodyPr vert="horz" lIns="91440" tIns="45720" rIns="91440" bIns="45720" rtlCol="0" anchor="b">
            <a:normAutofit/>
          </a:bodyPr>
          <a:lstStyle/>
          <a:p>
            <a:pPr marL="12700" algn="l" rtl="0">
              <a:lnSpc>
                <a:spcPct val="90000"/>
              </a:lnSpc>
              <a:spcBef>
                <a:spcPct val="0"/>
              </a:spcBef>
            </a:pPr>
            <a:r>
              <a:rPr lang="en-US" sz="6600" spc="110" dirty="0">
                <a:solidFill>
                  <a:srgbClr val="000000"/>
                </a:solidFill>
                <a:latin typeface="Arial"/>
                <a:cs typeface="Arial"/>
              </a:rPr>
              <a:t>Microsoft Word: Basics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0" name="TextBox 9">
            <a:extLst>
              <a:ext uri="{FF2B5EF4-FFF2-40B4-BE49-F238E27FC236}">
                <a16:creationId xmlns:a16="http://schemas.microsoft.com/office/drawing/2014/main" id="{50AF0EEA-944C-F522-89D5-916CEC03E27F}"/>
              </a:ext>
            </a:extLst>
          </p:cNvPr>
          <p:cNvSpPr txBox="1"/>
          <p:nvPr/>
        </p:nvSpPr>
        <p:spPr>
          <a:xfrm>
            <a:off x="4571999" y="3848682"/>
            <a:ext cx="11542143" cy="4154984"/>
          </a:xfrm>
          <a:prstGeom prst="rect">
            <a:avLst/>
          </a:prstGeom>
          <a:noFill/>
        </p:spPr>
        <p:txBody>
          <a:bodyPr wrap="square">
            <a:spAutoFit/>
          </a:bodyPr>
          <a:lstStyle/>
          <a:p>
            <a:r>
              <a:rPr lang="en-GB" sz="2400" b="1" dirty="0">
                <a:solidFill>
                  <a:srgbClr val="1A5425"/>
                </a:solidFill>
              </a:rPr>
              <a:t>Introduction: </a:t>
            </a:r>
            <a:r>
              <a:rPr lang="en-GB" sz="2400" dirty="0">
                <a:solidFill>
                  <a:srgbClr val="1A5425"/>
                </a:solidFill>
              </a:rPr>
              <a:t>Microsoft word is one of the most popular Word Processing &amp; Formatting tools.</a:t>
            </a:r>
            <a:br>
              <a:rPr lang="en-GB" sz="2400" b="1" dirty="0">
                <a:solidFill>
                  <a:srgbClr val="1A5425"/>
                </a:solidFill>
              </a:rPr>
            </a:br>
            <a:r>
              <a:rPr lang="en-GB" sz="2400" b="1" dirty="0">
                <a:solidFill>
                  <a:srgbClr val="1A5425"/>
                </a:solidFill>
              </a:rPr>
              <a:t>Preparing professional documents requires high end expertise in formatting and designing. </a:t>
            </a:r>
          </a:p>
          <a:p>
            <a:r>
              <a:rPr lang="en-GB" sz="2400" b="1" dirty="0">
                <a:solidFill>
                  <a:srgbClr val="1A5425"/>
                </a:solidFill>
              </a:rPr>
              <a:t>Learning Objectives: </a:t>
            </a:r>
            <a:r>
              <a:rPr lang="en-GB" sz="2400" dirty="0">
                <a:solidFill>
                  <a:srgbClr val="1A5425"/>
                </a:solidFill>
              </a:rPr>
              <a:t>Emphasizes the importance of text and paragraph formatting for creating professional documents2.</a:t>
            </a:r>
          </a:p>
          <a:p>
            <a:r>
              <a:rPr lang="en-GB" sz="2400" b="1" dirty="0">
                <a:solidFill>
                  <a:srgbClr val="1A5425"/>
                </a:solidFill>
              </a:rPr>
              <a:t>Basic Formatting: </a:t>
            </a:r>
            <a:r>
              <a:rPr lang="en-GB" sz="2400" dirty="0">
                <a:solidFill>
                  <a:srgbClr val="1A5425"/>
                </a:solidFill>
              </a:rPr>
              <a:t>Covers changing measurement scales, text formatting, alignment, line spacing, indenting text, margins, headers, footers, and breaks.</a:t>
            </a:r>
          </a:p>
          <a:p>
            <a:r>
              <a:rPr lang="en-GB" sz="2400" b="1" dirty="0">
                <a:solidFill>
                  <a:srgbClr val="1A5425"/>
                </a:solidFill>
              </a:rPr>
              <a:t>Text Formatting: </a:t>
            </a:r>
            <a:r>
              <a:rPr lang="en-GB" sz="2400" dirty="0">
                <a:solidFill>
                  <a:srgbClr val="1A5425"/>
                </a:solidFill>
              </a:rPr>
              <a:t>Details editing font family, size, and special effects using Font features.</a:t>
            </a:r>
          </a:p>
          <a:p>
            <a:r>
              <a:rPr lang="en-GB" sz="2400" b="1" dirty="0">
                <a:solidFill>
                  <a:srgbClr val="1A5425"/>
                </a:solidFill>
              </a:rPr>
              <a:t>Text Alignment: </a:t>
            </a:r>
            <a:r>
              <a:rPr lang="en-GB" sz="2400" dirty="0">
                <a:solidFill>
                  <a:srgbClr val="1A5425"/>
                </a:solidFill>
              </a:rPr>
              <a:t>Explains how to adjust text alignment to left, </a:t>
            </a:r>
            <a:r>
              <a:rPr lang="en-GB" sz="2400" dirty="0" err="1">
                <a:solidFill>
                  <a:srgbClr val="1A5425"/>
                </a:solidFill>
              </a:rPr>
              <a:t>center</a:t>
            </a:r>
            <a:r>
              <a:rPr lang="en-GB" sz="2400" dirty="0">
                <a:solidFill>
                  <a:srgbClr val="1A5425"/>
                </a:solidFill>
              </a:rPr>
              <a:t>, or right4.</a:t>
            </a:r>
          </a:p>
          <a:p>
            <a:r>
              <a:rPr lang="en-GB" sz="2400" b="1" dirty="0">
                <a:solidFill>
                  <a:srgbClr val="1A5425"/>
                </a:solidFill>
              </a:rPr>
              <a:t>Line Spacing: </a:t>
            </a:r>
            <a:r>
              <a:rPr lang="en-GB" sz="2400" dirty="0">
                <a:solidFill>
                  <a:srgbClr val="1A5425"/>
                </a:solidFill>
              </a:rPr>
              <a:t>Describes adjusting line spacing, including double-spacing options.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510136" cy="2313083"/>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Excel: Creating Charts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2" name="TextBox 11">
            <a:extLst>
              <a:ext uri="{FF2B5EF4-FFF2-40B4-BE49-F238E27FC236}">
                <a16:creationId xmlns:a16="http://schemas.microsoft.com/office/drawing/2014/main" id="{C172C141-D266-6F11-F90B-352486AC948D}"/>
              </a:ext>
            </a:extLst>
          </p:cNvPr>
          <p:cNvSpPr txBox="1"/>
          <p:nvPr/>
        </p:nvSpPr>
        <p:spPr>
          <a:xfrm>
            <a:off x="3895976" y="2597000"/>
            <a:ext cx="13270590" cy="3518912"/>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Design and Formatting</a:t>
            </a:r>
            <a:r>
              <a:rPr lang="en-GB" sz="3600" b="0" i="0" u="none" strike="noStrike" dirty="0">
                <a:solidFill>
                  <a:srgbClr val="000000"/>
                </a:solidFill>
                <a:effectLst/>
                <a:latin typeface="Times New Roman" panose="02020603050405020304" pitchFamily="18" charset="0"/>
              </a:rPr>
              <a:t>: Emphasizes the importance of design and formatting in charts, offering tips on colour schemes, labels, gridlines, and data clarity</a:t>
            </a:r>
            <a:r>
              <a:rPr lang="en-GB" sz="3600" b="0" i="0" u="sng" strike="noStrike" baseline="30000" dirty="0">
                <a:solidFill>
                  <a:srgbClr val="000000"/>
                </a:solidFill>
                <a:effectLst/>
                <a:latin typeface="Times New Roman" panose="02020603050405020304" pitchFamily="18" charset="0"/>
                <a:hlinkClick r:id="rId4"/>
              </a:rPr>
              <a:t>3</a:t>
            </a:r>
            <a:r>
              <a:rPr lang="en-GB" sz="3600" b="0" i="0" u="none" strike="noStrike" dirty="0">
                <a:solidFill>
                  <a:srgbClr val="000000"/>
                </a:solidFill>
                <a:effectLst/>
                <a:latin typeface="Times New Roman" panose="02020603050405020304" pitchFamily="18" charset="0"/>
              </a:rPr>
              <a:t>.</a:t>
            </a:r>
            <a:endParaRPr lang="en-GB" sz="3600" b="1" i="0" u="none" strike="noStrike" dirty="0">
              <a:solidFill>
                <a:srgbClr val="579858"/>
              </a:solidFill>
              <a:effectLst/>
              <a:latin typeface="Noto Sans Symbols"/>
            </a:endParaRPr>
          </a:p>
          <a:p>
            <a:pPr marL="571500" indent="-571500" rtl="0" fontAlgn="base">
              <a:spcBef>
                <a:spcPts val="80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Data Labels and Callouts</a:t>
            </a:r>
            <a:r>
              <a:rPr lang="en-GB" sz="3600" b="0" i="0" u="none" strike="noStrike" dirty="0">
                <a:solidFill>
                  <a:srgbClr val="000000"/>
                </a:solidFill>
                <a:effectLst/>
                <a:latin typeface="Times New Roman" panose="02020603050405020304" pitchFamily="18" charset="0"/>
              </a:rPr>
              <a:t>: Discusses adding context to charts with data labels and callouts, detailing how to insert and position them for emphasis on specific data points or trends</a:t>
            </a:r>
            <a:endParaRPr lang="en-GB" sz="36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67290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8" name="TextBox 7">
            <a:extLst>
              <a:ext uri="{FF2B5EF4-FFF2-40B4-BE49-F238E27FC236}">
                <a16:creationId xmlns:a16="http://schemas.microsoft.com/office/drawing/2014/main" id="{96E90F93-2E28-9BE7-4484-C4F932BBEFA0}"/>
              </a:ext>
            </a:extLst>
          </p:cNvPr>
          <p:cNvSpPr txBox="1"/>
          <p:nvPr/>
        </p:nvSpPr>
        <p:spPr>
          <a:xfrm>
            <a:off x="5934974" y="2846717"/>
            <a:ext cx="9954883" cy="923330"/>
          </a:xfrm>
          <a:prstGeom prst="rect">
            <a:avLst/>
          </a:prstGeom>
          <a:noFill/>
        </p:spPr>
        <p:txBody>
          <a:bodyPr wrap="square">
            <a:spAutoFit/>
          </a:bodyPr>
          <a:lstStyle/>
          <a:p>
            <a:r>
              <a:rPr lang="en-IN" sz="5400" b="1" i="0" u="none" strike="noStrike" dirty="0">
                <a:solidFill>
                  <a:srgbClr val="000000"/>
                </a:solidFill>
                <a:effectLst/>
                <a:latin typeface="Arial" panose="020B0604020202020204" pitchFamily="34" charset="0"/>
              </a:rPr>
              <a:t>CHAPTER 6 PIVOT TABLES</a:t>
            </a:r>
            <a:endParaRPr lang="en-IN" sz="5400" dirty="0"/>
          </a:p>
        </p:txBody>
      </p:sp>
    </p:spTree>
    <p:extLst>
      <p:ext uri="{BB962C8B-B14F-4D97-AF65-F5344CB8AC3E}">
        <p14:creationId xmlns:p14="http://schemas.microsoft.com/office/powerpoint/2010/main" val="1581379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 Pivot Tables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44EF8722-1AEF-4703-28BE-97C2BDDBCC7D}"/>
              </a:ext>
            </a:extLst>
          </p:cNvPr>
          <p:cNvSpPr txBox="1"/>
          <p:nvPr/>
        </p:nvSpPr>
        <p:spPr>
          <a:xfrm>
            <a:off x="4261449" y="3251403"/>
            <a:ext cx="12611819" cy="3724096"/>
          </a:xfrm>
          <a:prstGeom prst="rect">
            <a:avLst/>
          </a:prstGeom>
          <a:noFill/>
        </p:spPr>
        <p:txBody>
          <a:bodyPr wrap="square">
            <a:spAutoFit/>
          </a:bodyPr>
          <a:lstStyle/>
          <a:p>
            <a:pPr marL="342900" indent="-342900" rtl="0">
              <a:spcBef>
                <a:spcPts val="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Introduction</a:t>
            </a:r>
            <a:r>
              <a:rPr lang="en-GB" sz="2400" b="0" i="0" u="none" strike="noStrike" dirty="0">
                <a:solidFill>
                  <a:srgbClr val="000000"/>
                </a:solidFill>
                <a:effectLst/>
                <a:latin typeface="Times New Roman" panose="02020603050405020304" pitchFamily="18" charset="0"/>
              </a:rPr>
              <a:t>: The final and the most visible part of any data analytics routine is creating a summary.  Excel has “Pivot Tables” that allows users to summarize data in an organized manner. These can retain links and can handle any updates and changes effectively.</a:t>
            </a:r>
            <a:endParaRPr lang="en-GB" sz="2400" b="0" dirty="0">
              <a:effectLst/>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Benefits</a:t>
            </a:r>
            <a:r>
              <a:rPr lang="en-GB" sz="2400" b="0" i="0" u="none" strike="noStrike" dirty="0">
                <a:solidFill>
                  <a:srgbClr val="000000"/>
                </a:solidFill>
                <a:effectLst/>
                <a:latin typeface="Times New Roman" panose="02020603050405020304" pitchFamily="18" charset="0"/>
              </a:rPr>
              <a:t>: They offer efficient data summarization, flexibility, and quick ad-hoc analysis without altering the original dataset.</a:t>
            </a:r>
            <a:endParaRPr lang="en-GB" sz="2400" b="1" i="0" u="none" strike="noStrike" dirty="0">
              <a:solidFill>
                <a:srgbClr val="579858"/>
              </a:solidFill>
              <a:effectLst/>
              <a:latin typeface="Noto Sans Symbols"/>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Creating Pivot Tables</a:t>
            </a:r>
            <a:r>
              <a:rPr lang="en-GB" sz="2400" b="0" i="0" u="none" strike="noStrike" dirty="0">
                <a:solidFill>
                  <a:srgbClr val="000000"/>
                </a:solidFill>
                <a:effectLst/>
                <a:latin typeface="Times New Roman" panose="02020603050405020304" pitchFamily="18" charset="0"/>
              </a:rPr>
              <a:t>: Involves selecting data, using the “Insert” tab, defining the data range, choosing the location, and confirming creation.</a:t>
            </a:r>
            <a:endParaRPr lang="en-GB" sz="2400" b="1" i="0" u="none" strike="noStrike" dirty="0">
              <a:solidFill>
                <a:srgbClr val="579858"/>
              </a:solidFill>
              <a:effectLst/>
              <a:latin typeface="Noto Sans Symbols"/>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Layout Components</a:t>
            </a:r>
            <a:r>
              <a:rPr lang="en-GB" sz="2400" b="0" i="0" u="none" strike="noStrike" dirty="0">
                <a:solidFill>
                  <a:srgbClr val="000000"/>
                </a:solidFill>
                <a:effectLst/>
                <a:latin typeface="Times New Roman" panose="02020603050405020304" pitchFamily="18" charset="0"/>
              </a:rPr>
              <a:t>: Consist of rows, columns, values, and filters to organize data; structure can be modified by dragging fields in the Field List.</a:t>
            </a:r>
            <a:endParaRPr lang="en-GB" sz="24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775675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 Pivot Tables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6F5CD7C-3BF9-1A41-5B08-DFAEC5B9A067}"/>
              </a:ext>
            </a:extLst>
          </p:cNvPr>
          <p:cNvSpPr txBox="1"/>
          <p:nvPr/>
        </p:nvSpPr>
        <p:spPr>
          <a:xfrm>
            <a:off x="3726611" y="3251403"/>
            <a:ext cx="12007970" cy="3847207"/>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Managing Data Source</a:t>
            </a:r>
            <a:r>
              <a:rPr lang="en-GB" sz="2800" b="0" i="0" u="none" strike="noStrike" dirty="0">
                <a:solidFill>
                  <a:srgbClr val="000000"/>
                </a:solidFill>
                <a:effectLst/>
                <a:latin typeface="Times New Roman" panose="02020603050405020304" pitchFamily="18" charset="0"/>
              </a:rPr>
              <a:t>: Pivot tables must be refreshed to reflect updates in source data, with options for automatic or manual refresh.</a:t>
            </a:r>
            <a:endParaRPr lang="en-GB" sz="2800" b="1" i="0" u="none" strike="noStrike" dirty="0">
              <a:solidFill>
                <a:srgbClr val="579858"/>
              </a:solidFill>
              <a:effectLst/>
              <a:latin typeface="Noto Sans Symbols"/>
            </a:endParaRPr>
          </a:p>
          <a:p>
            <a:pPr marL="457200" indent="-457200" algn="just"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Working with Fields</a:t>
            </a:r>
            <a:r>
              <a:rPr lang="en-GB" sz="2800" b="0" i="0" u="none" strike="noStrike" dirty="0">
                <a:solidFill>
                  <a:srgbClr val="000000"/>
                </a:solidFill>
                <a:effectLst/>
                <a:latin typeface="Times New Roman" panose="02020603050405020304" pitchFamily="18" charset="0"/>
              </a:rPr>
              <a:t>: Includes value fields for numeric data, label fields for categorization, and calculated fields for custom calculations.</a:t>
            </a:r>
            <a:endParaRPr lang="en-GB" sz="2800" b="1" i="0" u="none" strike="noStrike" dirty="0">
              <a:solidFill>
                <a:srgbClr val="579858"/>
              </a:solidFill>
              <a:effectLst/>
              <a:latin typeface="Noto Sans Symbols"/>
            </a:endParaRPr>
          </a:p>
          <a:p>
            <a:pPr marL="457200" indent="-457200" algn="just"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Sorting, Filtering, and Slicing</a:t>
            </a:r>
            <a:r>
              <a:rPr lang="en-GB" sz="2800" b="0" i="0" u="none" strike="noStrike" dirty="0">
                <a:solidFill>
                  <a:srgbClr val="000000"/>
                </a:solidFill>
                <a:effectLst/>
                <a:latin typeface="Times New Roman" panose="02020603050405020304" pitchFamily="18" charset="0"/>
              </a:rPr>
              <a:t>: Allows sorting data, applying filters for specific data subsets, and using slicers and timelines for interactive filtering.</a:t>
            </a:r>
            <a:endParaRPr lang="en-GB" sz="2800" b="1" i="0" u="none" strike="noStrike" dirty="0">
              <a:solidFill>
                <a:srgbClr val="579858"/>
              </a:solidFill>
              <a:effectLst/>
              <a:latin typeface="Noto Sans Symbols"/>
            </a:endParaRPr>
          </a:p>
          <a:p>
            <a:pPr marL="457200" indent="-457200" algn="just"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Conditional Formatting</a:t>
            </a:r>
            <a:r>
              <a:rPr lang="en-GB" sz="2800" b="0" i="0" u="none" strike="noStrike" dirty="0">
                <a:solidFill>
                  <a:srgbClr val="000000"/>
                </a:solidFill>
                <a:effectLst/>
                <a:latin typeface="Times New Roman" panose="02020603050405020304" pitchFamily="18" charset="0"/>
              </a:rPr>
              <a:t>: Enhances pivot tables by visually highlighting cells based on specified rules, like </a:t>
            </a:r>
            <a:r>
              <a:rPr lang="en-GB" sz="2800" b="0" i="0" u="none" strike="noStrike" dirty="0" err="1">
                <a:solidFill>
                  <a:srgbClr val="000000"/>
                </a:solidFill>
                <a:effectLst/>
                <a:latin typeface="Times New Roman" panose="02020603050405020304" pitchFamily="18" charset="0"/>
              </a:rPr>
              <a:t>color</a:t>
            </a:r>
            <a:r>
              <a:rPr lang="en-GB" sz="2800" b="0" i="0" u="none" strike="noStrike" dirty="0">
                <a:solidFill>
                  <a:srgbClr val="000000"/>
                </a:solidFill>
                <a:effectLst/>
                <a:latin typeface="Times New Roman" panose="02020603050405020304" pitchFamily="18" charset="0"/>
              </a:rPr>
              <a:t> scales or data bars for sales performance</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0977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966C8A5B-8560-8605-4259-BD1232C39898}"/>
              </a:ext>
            </a:extLst>
          </p:cNvPr>
          <p:cNvSpPr txBox="1"/>
          <p:nvPr/>
        </p:nvSpPr>
        <p:spPr>
          <a:xfrm>
            <a:off x="6228272" y="3251403"/>
            <a:ext cx="10938294" cy="769441"/>
          </a:xfrm>
          <a:prstGeom prst="rect">
            <a:avLst/>
          </a:prstGeom>
          <a:noFill/>
        </p:spPr>
        <p:txBody>
          <a:bodyPr wrap="square">
            <a:spAutoFit/>
          </a:bodyPr>
          <a:lstStyle/>
          <a:p>
            <a:r>
              <a:rPr lang="en-GB" sz="4400" b="1" i="0" u="none" strike="noStrike" dirty="0">
                <a:solidFill>
                  <a:srgbClr val="000000"/>
                </a:solidFill>
                <a:effectLst/>
                <a:latin typeface="Arial" panose="020B0604020202020204" pitchFamily="34" charset="0"/>
              </a:rPr>
              <a:t>CHAPTER 7 INTRODUCTION TO XML</a:t>
            </a:r>
            <a:endParaRPr lang="en-IN" sz="4400" dirty="0"/>
          </a:p>
        </p:txBody>
      </p:sp>
    </p:spTree>
    <p:extLst>
      <p:ext uri="{BB962C8B-B14F-4D97-AF65-F5344CB8AC3E}">
        <p14:creationId xmlns:p14="http://schemas.microsoft.com/office/powerpoint/2010/main" val="279557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XML</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6EB403F7-3872-1D44-1B38-FA733F70A43B}"/>
              </a:ext>
            </a:extLst>
          </p:cNvPr>
          <p:cNvSpPr txBox="1"/>
          <p:nvPr/>
        </p:nvSpPr>
        <p:spPr>
          <a:xfrm>
            <a:off x="2760453" y="3251404"/>
            <a:ext cx="13370943" cy="4708981"/>
          </a:xfrm>
          <a:prstGeom prst="rect">
            <a:avLst/>
          </a:prstGeom>
          <a:noFill/>
        </p:spPr>
        <p:txBody>
          <a:bodyPr wrap="square">
            <a:spAutoFit/>
          </a:bodyPr>
          <a:lstStyle/>
          <a:p>
            <a:pPr rtl="0">
              <a:spcBef>
                <a:spcPts val="0"/>
              </a:spcBef>
              <a:spcAft>
                <a:spcPts val="0"/>
              </a:spcAft>
            </a:pPr>
            <a:r>
              <a:rPr lang="en-GB" sz="2800" b="1" i="0" u="none" strike="noStrike" dirty="0">
                <a:solidFill>
                  <a:srgbClr val="000000"/>
                </a:solidFill>
                <a:effectLst/>
                <a:latin typeface="Times New Roman" panose="02020603050405020304" pitchFamily="18" charset="0"/>
              </a:rPr>
              <a:t>Introduction: </a:t>
            </a:r>
            <a:r>
              <a:rPr lang="en-GB" sz="2800" b="0" i="0" u="none" strike="noStrike" dirty="0">
                <a:solidFill>
                  <a:srgbClr val="000000"/>
                </a:solidFill>
                <a:effectLst/>
                <a:latin typeface="Times New Roman" panose="02020603050405020304" pitchFamily="18" charset="0"/>
              </a:rPr>
              <a:t>Extensible Markup Language (XML) is a popular data format used to make data easily shareable. XML has predefined tags and will hold data in fields like how a table holds data in excel. </a:t>
            </a:r>
            <a:endParaRPr lang="en-GB" sz="2800" b="0" dirty="0">
              <a:effectLst/>
            </a:endParaRPr>
          </a:p>
          <a:p>
            <a:pPr rtl="0">
              <a:spcBef>
                <a:spcPts val="800"/>
              </a:spcBef>
              <a:spcAft>
                <a:spcPts val="0"/>
              </a:spcAft>
            </a:pPr>
            <a:r>
              <a:rPr lang="en-GB" sz="2800" b="0" i="0" u="none" strike="noStrike" dirty="0">
                <a:solidFill>
                  <a:srgbClr val="000000"/>
                </a:solidFill>
                <a:effectLst/>
                <a:latin typeface="Times New Roman" panose="02020603050405020304" pitchFamily="18" charset="0"/>
              </a:rPr>
              <a:t>Since this data format is used extensively in the industry, professionals would find themselves constantly in touch with XML files. Hence, it is crucial to understand how to parse and process XML files using excel.</a:t>
            </a:r>
            <a:endParaRPr lang="en-GB" sz="2800" b="0" dirty="0">
              <a:effectLst/>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XML Fundamentals</a:t>
            </a:r>
            <a:r>
              <a:rPr lang="en-GB" sz="2800" b="0" i="0" u="none" strike="noStrike" dirty="0">
                <a:solidFill>
                  <a:srgbClr val="000000"/>
                </a:solidFill>
                <a:effectLst/>
                <a:latin typeface="Times New Roman" panose="02020603050405020304" pitchFamily="18" charset="0"/>
              </a:rPr>
              <a:t>: Explains the syntax, structure, and purpose of XML for data representation.</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XML Schema Mastery</a:t>
            </a:r>
            <a:r>
              <a:rPr lang="en-GB" sz="2800" b="0" i="0" u="none" strike="noStrike" dirty="0">
                <a:solidFill>
                  <a:srgbClr val="000000"/>
                </a:solidFill>
                <a:effectLst/>
                <a:latin typeface="Times New Roman" panose="02020603050405020304" pitchFamily="18" charset="0"/>
              </a:rPr>
              <a:t>: Focuses on creating XSD documents for defining and validating XML data types.</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40024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XML</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DEDADB00-B5F6-89D6-2A29-6D4D50B81DB6}"/>
              </a:ext>
            </a:extLst>
          </p:cNvPr>
          <p:cNvSpPr txBox="1"/>
          <p:nvPr/>
        </p:nvSpPr>
        <p:spPr>
          <a:xfrm>
            <a:off x="2622429" y="2967487"/>
            <a:ext cx="12560061" cy="4832092"/>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XML to Excel</a:t>
            </a:r>
            <a:r>
              <a:rPr lang="en-GB" sz="3600" b="0" i="0" u="none" strike="noStrike" dirty="0">
                <a:solidFill>
                  <a:srgbClr val="000000"/>
                </a:solidFill>
                <a:effectLst/>
                <a:latin typeface="Times New Roman" panose="02020603050405020304" pitchFamily="18" charset="0"/>
              </a:rPr>
              <a:t>: Covers techniques to convert XML data into Excel for efficient data manipulation.</a:t>
            </a:r>
            <a:endParaRPr lang="en-GB" sz="3600" b="1" i="0" u="none" strike="noStrike" dirty="0">
              <a:solidFill>
                <a:srgbClr val="579858"/>
              </a:solidFill>
              <a:effectLst/>
              <a:latin typeface="Noto Sans Symbols"/>
            </a:endParaRPr>
          </a:p>
          <a:p>
            <a:pPr marL="571500" indent="-571500" rtl="0" fontAlgn="base">
              <a:spcBef>
                <a:spcPts val="80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Excel to XML</a:t>
            </a:r>
            <a:r>
              <a:rPr lang="en-GB" sz="3600" b="0" i="0" u="none" strike="noStrike" dirty="0">
                <a:solidFill>
                  <a:srgbClr val="000000"/>
                </a:solidFill>
                <a:effectLst/>
                <a:latin typeface="Times New Roman" panose="02020603050405020304" pitchFamily="18" charset="0"/>
              </a:rPr>
              <a:t>: Discusses methods to convert Excel data back into XML format, maintaining data integrity.</a:t>
            </a:r>
            <a:endParaRPr lang="en-GB" sz="3600" b="1" i="0" u="none" strike="noStrike" dirty="0">
              <a:solidFill>
                <a:srgbClr val="579858"/>
              </a:solidFill>
              <a:effectLst/>
              <a:latin typeface="Noto Sans Symbols"/>
            </a:endParaRPr>
          </a:p>
          <a:p>
            <a:pPr marL="571500" indent="-571500" rtl="0" fontAlgn="base">
              <a:spcBef>
                <a:spcPts val="80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Practical Applications</a:t>
            </a:r>
            <a:r>
              <a:rPr lang="en-GB" sz="3600" b="0" i="0" u="none" strike="noStrike" dirty="0">
                <a:solidFill>
                  <a:srgbClr val="000000"/>
                </a:solidFill>
                <a:effectLst/>
                <a:latin typeface="Times New Roman" panose="02020603050405020304" pitchFamily="18" charset="0"/>
              </a:rPr>
              <a:t>: Applies XML and Excel knowledge to real-world scenarios like data interchange and reporting.</a:t>
            </a:r>
            <a:endParaRPr lang="en-GB" sz="3600" b="1" i="0" u="none" strike="noStrike" dirty="0">
              <a:solidFill>
                <a:srgbClr val="579858"/>
              </a:solidFill>
              <a:effectLst/>
              <a:latin typeface="Noto Sans Symbols"/>
            </a:endParaRPr>
          </a:p>
          <a:p>
            <a:pPr marL="571500" indent="-571500" rtl="0" fontAlgn="base">
              <a:spcBef>
                <a:spcPts val="800"/>
              </a:spcBef>
              <a:spcAft>
                <a:spcPts val="0"/>
              </a:spcAft>
              <a:buFont typeface="Wingdings" panose="05000000000000000000" pitchFamily="2" charset="2"/>
              <a:buChar char="Ø"/>
            </a:pPr>
            <a:r>
              <a:rPr lang="en-GB" sz="3600" b="1" i="0" u="none" strike="noStrike" dirty="0">
                <a:solidFill>
                  <a:srgbClr val="000000"/>
                </a:solidFill>
                <a:effectLst/>
                <a:latin typeface="Times New Roman" panose="02020603050405020304" pitchFamily="18" charset="0"/>
              </a:rPr>
              <a:t>XML Document Creation</a:t>
            </a:r>
            <a:r>
              <a:rPr lang="en-GB" sz="3600" b="0" i="0" u="none" strike="noStrike" dirty="0">
                <a:solidFill>
                  <a:srgbClr val="000000"/>
                </a:solidFill>
                <a:effectLst/>
                <a:latin typeface="Times New Roman" panose="02020603050405020304" pitchFamily="18" charset="0"/>
              </a:rPr>
              <a:t>: Provides steps for creating XML documents, such as book inventories and company hierarchies.</a:t>
            </a:r>
            <a:endParaRPr lang="en-GB" sz="36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755175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XML</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2B08C2E4-6CFD-EFC9-F766-E90235D42503}"/>
              </a:ext>
            </a:extLst>
          </p:cNvPr>
          <p:cNvSpPr txBox="1"/>
          <p:nvPr/>
        </p:nvSpPr>
        <p:spPr>
          <a:xfrm>
            <a:off x="3554083" y="3251403"/>
            <a:ext cx="13284679" cy="2410916"/>
          </a:xfrm>
          <a:prstGeom prst="rect">
            <a:avLst/>
          </a:prstGeom>
          <a:noFill/>
        </p:spPr>
        <p:txBody>
          <a:bodyPr wrap="square">
            <a:spAutoFit/>
          </a:bodyPr>
          <a:lstStyle/>
          <a:p>
            <a:pPr marL="571500" indent="-571500" algn="just" rtl="0" fontAlgn="base">
              <a:spcBef>
                <a:spcPts val="0"/>
              </a:spcBef>
              <a:spcAft>
                <a:spcPts val="0"/>
              </a:spcAft>
              <a:buFont typeface="Wingdings" panose="05000000000000000000" pitchFamily="2" charset="2"/>
              <a:buChar char="Ø"/>
            </a:pPr>
            <a:r>
              <a:rPr lang="en-IN" sz="3600" b="1" i="0" u="none" strike="noStrike" dirty="0">
                <a:solidFill>
                  <a:srgbClr val="000000"/>
                </a:solidFill>
                <a:effectLst/>
                <a:latin typeface="Times New Roman" panose="02020603050405020304" pitchFamily="18" charset="0"/>
              </a:rPr>
              <a:t>XML Data Transformation</a:t>
            </a:r>
            <a:r>
              <a:rPr lang="en-IN" sz="3600" b="0" i="0" u="none" strike="noStrike" dirty="0">
                <a:solidFill>
                  <a:srgbClr val="000000"/>
                </a:solidFill>
                <a:effectLst/>
                <a:latin typeface="Times New Roman" panose="02020603050405020304" pitchFamily="18" charset="0"/>
              </a:rPr>
              <a:t>: Details the use of XSLT for converting XML data into different formats like HTML.</a:t>
            </a:r>
            <a:endParaRPr lang="en-IN" sz="3600" b="1" i="0" u="none" strike="noStrike" dirty="0">
              <a:solidFill>
                <a:srgbClr val="579858"/>
              </a:solidFill>
              <a:effectLst/>
              <a:latin typeface="Noto Sans Symbols"/>
            </a:endParaRPr>
          </a:p>
          <a:p>
            <a:pPr marL="571500" indent="-571500" algn="just" rtl="0" fontAlgn="base">
              <a:spcBef>
                <a:spcPts val="800"/>
              </a:spcBef>
              <a:spcAft>
                <a:spcPts val="0"/>
              </a:spcAft>
              <a:buFont typeface="Wingdings" panose="05000000000000000000" pitchFamily="2" charset="2"/>
              <a:buChar char="Ø"/>
            </a:pPr>
            <a:r>
              <a:rPr lang="en-IN" sz="3600" b="1" i="0" u="none" strike="noStrike" dirty="0">
                <a:solidFill>
                  <a:srgbClr val="000000"/>
                </a:solidFill>
                <a:effectLst/>
                <a:latin typeface="Times New Roman" panose="02020603050405020304" pitchFamily="18" charset="0"/>
              </a:rPr>
              <a:t>XML with Excel</a:t>
            </a:r>
            <a:r>
              <a:rPr lang="en-IN" sz="3600" b="0" i="0" u="none" strike="noStrike" dirty="0">
                <a:solidFill>
                  <a:srgbClr val="000000"/>
                </a:solidFill>
                <a:effectLst/>
                <a:latin typeface="Times New Roman" panose="02020603050405020304" pitchFamily="18" charset="0"/>
              </a:rPr>
              <a:t>: Describes how to import and manipulate XML data in Excel, including validation and error handling.</a:t>
            </a:r>
            <a:endParaRPr lang="en-IN" sz="3600" b="1" i="0" u="none" strike="noStrike" dirty="0">
              <a:solidFill>
                <a:srgbClr val="579858"/>
              </a:solidFill>
              <a:effectLst/>
              <a:latin typeface="Noto Sans Symbols"/>
            </a:endParaRPr>
          </a:p>
        </p:txBody>
      </p:sp>
    </p:spTree>
    <p:extLst>
      <p:ext uri="{BB962C8B-B14F-4D97-AF65-F5344CB8AC3E}">
        <p14:creationId xmlns:p14="http://schemas.microsoft.com/office/powerpoint/2010/main" val="64434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Excel</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4C2CB2E5-57EC-4806-F6D2-D3F328810ED0}"/>
              </a:ext>
            </a:extLst>
          </p:cNvPr>
          <p:cNvSpPr txBox="1"/>
          <p:nvPr/>
        </p:nvSpPr>
        <p:spPr>
          <a:xfrm>
            <a:off x="3908064" y="3571336"/>
            <a:ext cx="12085310" cy="584775"/>
          </a:xfrm>
          <a:prstGeom prst="rect">
            <a:avLst/>
          </a:prstGeom>
          <a:noFill/>
        </p:spPr>
        <p:txBody>
          <a:bodyPr wrap="square">
            <a:spAutoFit/>
          </a:bodyPr>
          <a:lstStyle/>
          <a:p>
            <a:r>
              <a:rPr lang="en-GB" sz="3200" b="1" i="0" u="none" strike="noStrike" dirty="0">
                <a:solidFill>
                  <a:srgbClr val="000000"/>
                </a:solidFill>
                <a:effectLst/>
                <a:latin typeface="Arial" panose="020B0604020202020204" pitchFamily="34" charset="0"/>
              </a:rPr>
              <a:t>CHAPTER 8 INTRODUCTION TO JSON &amp; SCHEMA</a:t>
            </a:r>
            <a:endParaRPr lang="en-IN" sz="3200" dirty="0"/>
          </a:p>
        </p:txBody>
      </p:sp>
    </p:spTree>
    <p:extLst>
      <p:ext uri="{BB962C8B-B14F-4D97-AF65-F5344CB8AC3E}">
        <p14:creationId xmlns:p14="http://schemas.microsoft.com/office/powerpoint/2010/main" val="3486201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JSON</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6902C37A-544A-A7C0-8C1D-6749E2FC478E}"/>
              </a:ext>
            </a:extLst>
          </p:cNvPr>
          <p:cNvSpPr txBox="1"/>
          <p:nvPr/>
        </p:nvSpPr>
        <p:spPr>
          <a:xfrm>
            <a:off x="4572000" y="3504998"/>
            <a:ext cx="12749842" cy="4196020"/>
          </a:xfrm>
          <a:prstGeom prst="rect">
            <a:avLst/>
          </a:prstGeom>
          <a:noFill/>
        </p:spPr>
        <p:txBody>
          <a:bodyPr wrap="square">
            <a:spAutoFit/>
          </a:bodyPr>
          <a:lstStyle/>
          <a:p>
            <a:pPr rtl="0">
              <a:spcBef>
                <a:spcPts val="0"/>
              </a:spcBef>
              <a:spcAft>
                <a:spcPts val="0"/>
              </a:spcAft>
            </a:pPr>
            <a:r>
              <a:rPr lang="en-GB" sz="2400" b="1" i="0" u="none" strike="noStrike" dirty="0">
                <a:solidFill>
                  <a:srgbClr val="000000"/>
                </a:solidFill>
                <a:effectLst/>
                <a:latin typeface="Times New Roman" panose="02020603050405020304" pitchFamily="18" charset="0"/>
              </a:rPr>
              <a:t>Introduction: </a:t>
            </a:r>
            <a:r>
              <a:rPr lang="en-GB" sz="2400" b="0" i="0" u="none" strike="noStrike" dirty="0">
                <a:solidFill>
                  <a:srgbClr val="000000"/>
                </a:solidFill>
                <a:effectLst/>
                <a:latin typeface="Times New Roman" panose="02020603050405020304" pitchFamily="18" charset="0"/>
              </a:rPr>
              <a:t>Just like XML, JSON is another popular language used for data exchange over web. Statutory portals like GSTN uses JSON data format to accept and generate reports &amp; returns. Excel can be used to process data generated in JSON.</a:t>
            </a:r>
            <a:endParaRPr lang="en-GB" sz="2400" b="0" dirty="0">
              <a:effectLst/>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JSON Fundamentals</a:t>
            </a:r>
            <a:r>
              <a:rPr lang="en-GB" sz="2400" b="0" i="0" u="none" strike="noStrike" dirty="0">
                <a:solidFill>
                  <a:srgbClr val="000000"/>
                </a:solidFill>
                <a:effectLst/>
                <a:latin typeface="Times New Roman" panose="02020603050405020304" pitchFamily="18" charset="0"/>
              </a:rPr>
              <a:t>: Explains JSON’s role in data interchange and compares it with XML.</a:t>
            </a:r>
            <a:endParaRPr lang="en-GB" sz="2400" b="1" i="0" u="none" strike="noStrike" dirty="0">
              <a:solidFill>
                <a:srgbClr val="579858"/>
              </a:solidFill>
              <a:effectLst/>
              <a:latin typeface="Noto Sans Symbols"/>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JSON Syntax</a:t>
            </a:r>
            <a:r>
              <a:rPr lang="en-GB" sz="2400" b="0" i="0" u="none" strike="noStrike" dirty="0">
                <a:solidFill>
                  <a:srgbClr val="000000"/>
                </a:solidFill>
                <a:effectLst/>
                <a:latin typeface="Times New Roman" panose="02020603050405020304" pitchFamily="18" charset="0"/>
              </a:rPr>
              <a:t>: Covers the rules for writing valid JSON, including objects, arrays, and key-value pairs.</a:t>
            </a:r>
            <a:endParaRPr lang="en-GB" sz="2400" b="1" i="0" u="none" strike="noStrike" dirty="0">
              <a:solidFill>
                <a:srgbClr val="579858"/>
              </a:solidFill>
              <a:effectLst/>
              <a:latin typeface="Noto Sans Symbols"/>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Creating JSON</a:t>
            </a:r>
            <a:r>
              <a:rPr lang="en-GB" sz="2400" b="0" i="0" u="none" strike="noStrike" dirty="0">
                <a:solidFill>
                  <a:srgbClr val="000000"/>
                </a:solidFill>
                <a:effectLst/>
                <a:latin typeface="Times New Roman" panose="02020603050405020304" pitchFamily="18" charset="0"/>
              </a:rPr>
              <a:t>: Guides on manually creating JSON documents and introduces tools for generating JSON data.</a:t>
            </a:r>
            <a:endParaRPr lang="en-GB" sz="2400" b="1" i="0" u="none" strike="noStrike" dirty="0">
              <a:solidFill>
                <a:srgbClr val="579858"/>
              </a:solidFill>
              <a:effectLst/>
              <a:latin typeface="Noto Sans Symbols"/>
            </a:endParaRPr>
          </a:p>
          <a:p>
            <a:pPr marL="342900" indent="-342900" rtl="0" fontAlgn="base">
              <a:spcBef>
                <a:spcPts val="800"/>
              </a:spcBef>
              <a:spcAft>
                <a:spcPts val="0"/>
              </a:spcAft>
              <a:buFont typeface="Wingdings" panose="05000000000000000000" pitchFamily="2" charset="2"/>
              <a:buChar char="Ø"/>
            </a:pPr>
            <a:r>
              <a:rPr lang="en-GB" sz="2400" b="1" i="0" u="none" strike="noStrike" dirty="0">
                <a:solidFill>
                  <a:srgbClr val="000000"/>
                </a:solidFill>
                <a:effectLst/>
                <a:latin typeface="Times New Roman" panose="02020603050405020304" pitchFamily="18" charset="0"/>
              </a:rPr>
              <a:t>JSON Schema</a:t>
            </a:r>
            <a:r>
              <a:rPr lang="en-GB" sz="2400" b="0" i="0" u="none" strike="noStrike" dirty="0">
                <a:solidFill>
                  <a:srgbClr val="000000"/>
                </a:solidFill>
                <a:effectLst/>
                <a:latin typeface="Times New Roman" panose="02020603050405020304" pitchFamily="18" charset="0"/>
              </a:rPr>
              <a:t>: Discusses the role of JSON Schema in defining and validating JSON data structures.</a:t>
            </a:r>
            <a:endParaRPr lang="en-GB" sz="2400" b="1" i="0" u="none" strike="noStrike" dirty="0">
              <a:solidFill>
                <a:srgbClr val="579858"/>
              </a:solidFill>
              <a:effectLst/>
              <a:latin typeface="Noto Sans Symbols"/>
            </a:endParaRPr>
          </a:p>
        </p:txBody>
      </p:sp>
    </p:spTree>
    <p:extLst>
      <p:ext uri="{BB962C8B-B14F-4D97-AF65-F5344CB8AC3E}">
        <p14:creationId xmlns:p14="http://schemas.microsoft.com/office/powerpoint/2010/main" val="309441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Word: Basics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4626908"/>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GB" sz="2400" b="1" i="0" u="none" strike="noStrike" dirty="0">
                <a:solidFill>
                  <a:srgbClr val="3F3F3F"/>
                </a:solidFill>
                <a:effectLst/>
                <a:latin typeface="Times New Roman" panose="02020603050405020304" pitchFamily="18" charset="0"/>
              </a:rPr>
              <a:t>Indenting Text: </a:t>
            </a:r>
            <a:r>
              <a:rPr lang="en-GB" sz="2400" i="0" u="none" strike="noStrike" dirty="0">
                <a:solidFill>
                  <a:srgbClr val="3F3F3F"/>
                </a:solidFill>
                <a:effectLst/>
                <a:latin typeface="Times New Roman" panose="02020603050405020304" pitchFamily="18" charset="0"/>
              </a:rPr>
              <a:t>Outlines the process of indenting the first line of paragraphs.</a:t>
            </a:r>
            <a:endParaRPr lang="en-GB" sz="2400" i="0" u="none" strike="noStrike" dirty="0">
              <a:solidFill>
                <a:srgbClr val="579858"/>
              </a:solidFill>
              <a:effectLst/>
              <a:latin typeface="Noto Sans Symbols"/>
            </a:endParaRPr>
          </a:p>
          <a:p>
            <a:pPr rtl="0" fontAlgn="base">
              <a:spcBef>
                <a:spcPts val="2000"/>
              </a:spcBef>
              <a:spcAft>
                <a:spcPts val="0"/>
              </a:spcAft>
              <a:buFont typeface="Arial" panose="020B0604020202020204" pitchFamily="34" charset="0"/>
              <a:buChar char="•"/>
            </a:pPr>
            <a:r>
              <a:rPr lang="en-GB" sz="2400" b="1" i="0" u="none" strike="noStrike" dirty="0">
                <a:solidFill>
                  <a:srgbClr val="3F3F3F"/>
                </a:solidFill>
                <a:effectLst/>
                <a:latin typeface="Times New Roman" panose="02020603050405020304" pitchFamily="18" charset="0"/>
              </a:rPr>
              <a:t>Margins: </a:t>
            </a:r>
            <a:r>
              <a:rPr lang="en-GB" sz="2400" i="0" u="none" strike="noStrike" dirty="0">
                <a:solidFill>
                  <a:srgbClr val="3F3F3F"/>
                </a:solidFill>
                <a:effectLst/>
                <a:latin typeface="Times New Roman" panose="02020603050405020304" pitchFamily="18" charset="0"/>
              </a:rPr>
              <a:t>Discusses setting 1-inch margins on all sides of a document.</a:t>
            </a:r>
            <a:endParaRPr lang="en-GB" sz="2400" i="0" u="none" strike="noStrike" dirty="0">
              <a:solidFill>
                <a:srgbClr val="579858"/>
              </a:solidFill>
              <a:effectLst/>
              <a:latin typeface="Noto Sans Symbols"/>
            </a:endParaRPr>
          </a:p>
          <a:p>
            <a:pPr rtl="0" fontAlgn="base">
              <a:spcBef>
                <a:spcPts val="2000"/>
              </a:spcBef>
              <a:spcAft>
                <a:spcPts val="0"/>
              </a:spcAft>
              <a:buFont typeface="Arial" panose="020B0604020202020204" pitchFamily="34" charset="0"/>
              <a:buChar char="•"/>
            </a:pPr>
            <a:r>
              <a:rPr lang="en-GB" sz="2400" b="1" i="0" u="none" strike="noStrike" dirty="0">
                <a:solidFill>
                  <a:srgbClr val="3F3F3F"/>
                </a:solidFill>
                <a:effectLst/>
                <a:latin typeface="Times New Roman" panose="02020603050405020304" pitchFamily="18" charset="0"/>
              </a:rPr>
              <a:t>Headers and Footers: </a:t>
            </a:r>
            <a:r>
              <a:rPr lang="en-GB" sz="2400" i="0" u="none" strike="noStrike" dirty="0">
                <a:solidFill>
                  <a:srgbClr val="3F3F3F"/>
                </a:solidFill>
                <a:effectLst/>
                <a:latin typeface="Times New Roman" panose="02020603050405020304" pitchFamily="18" charset="0"/>
              </a:rPr>
              <a:t>Guides on inserting headers and footers for sequencing with page numbers.</a:t>
            </a:r>
            <a:endParaRPr lang="en-GB" sz="2400" i="0" u="none" strike="noStrike" dirty="0">
              <a:solidFill>
                <a:srgbClr val="579858"/>
              </a:solidFill>
              <a:effectLst/>
              <a:latin typeface="Noto Sans Symbols"/>
            </a:endParaRPr>
          </a:p>
          <a:p>
            <a:pPr rtl="0" fontAlgn="base">
              <a:spcBef>
                <a:spcPts val="2000"/>
              </a:spcBef>
              <a:spcAft>
                <a:spcPts val="0"/>
              </a:spcAft>
              <a:buFont typeface="Arial" panose="020B0604020202020204" pitchFamily="34" charset="0"/>
              <a:buChar char="•"/>
            </a:pPr>
            <a:r>
              <a:rPr lang="en-GB" sz="2400" b="1" i="0" u="none" strike="noStrike" dirty="0">
                <a:solidFill>
                  <a:srgbClr val="3F3F3F"/>
                </a:solidFill>
                <a:effectLst/>
                <a:latin typeface="Times New Roman" panose="02020603050405020304" pitchFamily="18" charset="0"/>
              </a:rPr>
              <a:t>Breaks: </a:t>
            </a:r>
            <a:r>
              <a:rPr lang="en-GB" sz="2400" i="0" u="none" strike="noStrike" dirty="0">
                <a:solidFill>
                  <a:srgbClr val="3F3F3F"/>
                </a:solidFill>
                <a:effectLst/>
                <a:latin typeface="Times New Roman" panose="02020603050405020304" pitchFamily="18" charset="0"/>
              </a:rPr>
              <a:t>Differentiates between page breaks and section breaks and their applications.</a:t>
            </a:r>
            <a:endParaRPr lang="en-GB" sz="2400" i="0" u="none" strike="noStrike" dirty="0">
              <a:solidFill>
                <a:srgbClr val="579858"/>
              </a:solidFill>
              <a:effectLst/>
              <a:latin typeface="Noto Sans Symbols"/>
            </a:endParaRPr>
          </a:p>
          <a:p>
            <a:pPr rtl="0">
              <a:spcBef>
                <a:spcPts val="2000"/>
              </a:spcBef>
              <a:spcAft>
                <a:spcPts val="0"/>
              </a:spcAft>
            </a:pPr>
            <a:r>
              <a:rPr lang="en-GB" sz="2400" b="1" i="0" u="none" strike="noStrike" dirty="0">
                <a:solidFill>
                  <a:srgbClr val="3F3F3F"/>
                </a:solidFill>
                <a:effectLst/>
                <a:latin typeface="Times New Roman" panose="02020603050405020304" pitchFamily="18" charset="0"/>
              </a:rPr>
              <a:t>Conclusion: </a:t>
            </a:r>
            <a:r>
              <a:rPr lang="en-GB" sz="2400" i="0" u="none" strike="noStrike" dirty="0">
                <a:solidFill>
                  <a:srgbClr val="3F3F3F"/>
                </a:solidFill>
                <a:effectLst/>
                <a:latin typeface="Times New Roman" panose="02020603050405020304" pitchFamily="18" charset="0"/>
              </a:rPr>
              <a:t>Encourages practicing formatting skills for polished, professional documents. This chapter is designed to enhance the reader’s document formatting skills, ensuring they are well-presented and reader-friendly.</a:t>
            </a:r>
            <a:endParaRPr lang="en-GB" sz="2400" dirty="0">
              <a:effectLst/>
            </a:endParaRPr>
          </a:p>
          <a:p>
            <a:br>
              <a:rPr lang="en-GB" dirty="0"/>
            </a:br>
            <a:endParaRPr lang="en-IN" dirty="0"/>
          </a:p>
        </p:txBody>
      </p:sp>
    </p:spTree>
    <p:extLst>
      <p:ext uri="{BB962C8B-B14F-4D97-AF65-F5344CB8AC3E}">
        <p14:creationId xmlns:p14="http://schemas.microsoft.com/office/powerpoint/2010/main" val="1055238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Excel: Introduction to JSON</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3EA2BF6-F268-BAB5-8367-447C837AB164}"/>
              </a:ext>
            </a:extLst>
          </p:cNvPr>
          <p:cNvSpPr txBox="1"/>
          <p:nvPr/>
        </p:nvSpPr>
        <p:spPr>
          <a:xfrm>
            <a:off x="4088921" y="2596999"/>
            <a:ext cx="13560723" cy="4811574"/>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Schema Mapping</a:t>
            </a:r>
            <a:r>
              <a:rPr lang="en-GB" sz="2800" b="0" i="0" u="none" strike="noStrike" dirty="0">
                <a:solidFill>
                  <a:srgbClr val="000000"/>
                </a:solidFill>
                <a:effectLst/>
                <a:latin typeface="Times New Roman" panose="02020603050405020304" pitchFamily="18" charset="0"/>
              </a:rPr>
              <a:t>: Defines schema mapping and its importance in data consistency and integration.</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Excel for Mapping</a:t>
            </a:r>
            <a:r>
              <a:rPr lang="en-GB" sz="2800" b="0" i="0" u="none" strike="noStrike" dirty="0">
                <a:solidFill>
                  <a:srgbClr val="000000"/>
                </a:solidFill>
                <a:effectLst/>
                <a:latin typeface="Times New Roman" panose="02020603050405020304" pitchFamily="18" charset="0"/>
              </a:rPr>
              <a:t>: Describes how Excel can be used for schema mapping, importing JSON data, and representing JSON structures.</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Mapping Elements</a:t>
            </a:r>
            <a:r>
              <a:rPr lang="en-GB" sz="2800" b="0" i="0" u="none" strike="noStrike" dirty="0">
                <a:solidFill>
                  <a:srgbClr val="000000"/>
                </a:solidFill>
                <a:effectLst/>
                <a:latin typeface="Times New Roman" panose="02020603050405020304" pitchFamily="18" charset="0"/>
              </a:rPr>
              <a:t>: Provides steps to map JSON elements to Excel cells and handle nested structures.</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Data Transformation</a:t>
            </a:r>
            <a:r>
              <a:rPr lang="en-GB" sz="2800" b="0" i="0" u="none" strike="noStrike" dirty="0">
                <a:solidFill>
                  <a:srgbClr val="000000"/>
                </a:solidFill>
                <a:effectLst/>
                <a:latin typeface="Times New Roman" panose="02020603050405020304" pitchFamily="18" charset="0"/>
              </a:rPr>
              <a:t>: Explores using Excel formulas to transform JSON data and validate it against JSON Schema.</a:t>
            </a:r>
            <a:endParaRPr lang="en-GB" sz="2800" b="1" i="0" u="none" strike="noStrike" dirty="0">
              <a:solidFill>
                <a:srgbClr val="579858"/>
              </a:solidFill>
              <a:effectLst/>
              <a:latin typeface="Noto Sans Symbols"/>
            </a:endParaRPr>
          </a:p>
          <a:p>
            <a:pPr marL="457200" indent="-457200" rtl="0" fontAlgn="base">
              <a:spcBef>
                <a:spcPts val="800"/>
              </a:spcBef>
              <a:spcAft>
                <a:spcPts val="0"/>
              </a:spcAft>
              <a:buFont typeface="Wingdings" panose="05000000000000000000" pitchFamily="2" charset="2"/>
              <a:buChar char="Ø"/>
            </a:pPr>
            <a:r>
              <a:rPr lang="en-GB" sz="2800" b="1" i="0" u="none" strike="noStrike" dirty="0">
                <a:solidFill>
                  <a:srgbClr val="000000"/>
                </a:solidFill>
                <a:effectLst/>
                <a:latin typeface="Times New Roman" panose="02020603050405020304" pitchFamily="18" charset="0"/>
              </a:rPr>
              <a:t>Practical Applications</a:t>
            </a:r>
            <a:r>
              <a:rPr lang="en-GB" sz="2800" b="0" i="0" u="none" strike="noStrike" dirty="0">
                <a:solidFill>
                  <a:srgbClr val="000000"/>
                </a:solidFill>
                <a:effectLst/>
                <a:latin typeface="Times New Roman" panose="02020603050405020304" pitchFamily="18" charset="0"/>
              </a:rPr>
              <a:t>: Presents scenarios where JSON, JSON Schema, and Excel are used in financial data integration and analysis.</a:t>
            </a: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2012935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Power Point</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E085CF01-2179-2BAA-B0C8-2F4242E39D5D}"/>
              </a:ext>
            </a:extLst>
          </p:cNvPr>
          <p:cNvSpPr txBox="1"/>
          <p:nvPr/>
        </p:nvSpPr>
        <p:spPr>
          <a:xfrm>
            <a:off x="3364301" y="3973263"/>
            <a:ext cx="11956211" cy="1261884"/>
          </a:xfrm>
          <a:prstGeom prst="rect">
            <a:avLst/>
          </a:prstGeom>
          <a:noFill/>
        </p:spPr>
        <p:txBody>
          <a:bodyPr wrap="square">
            <a:spAutoFit/>
          </a:bodyPr>
          <a:lstStyle/>
          <a:p>
            <a:pPr rtl="0">
              <a:spcBef>
                <a:spcPts val="0"/>
              </a:spcBef>
              <a:spcAft>
                <a:spcPts val="0"/>
              </a:spcAft>
            </a:pPr>
            <a:r>
              <a:rPr lang="en-GB" sz="4000" b="1" i="0" u="none" strike="noStrike" dirty="0">
                <a:solidFill>
                  <a:srgbClr val="000000"/>
                </a:solidFill>
                <a:effectLst/>
                <a:latin typeface="Arial" panose="020B0604020202020204" pitchFamily="34" charset="0"/>
              </a:rPr>
              <a:t>CHAPTER 1 BASICS OF POWERPOINT</a:t>
            </a:r>
            <a:endParaRPr lang="en-GB" sz="4000" b="0" dirty="0">
              <a:effectLst/>
            </a:endParaRPr>
          </a:p>
          <a:p>
            <a:br>
              <a:rPr lang="en-GB" dirty="0"/>
            </a:br>
            <a:endParaRPr lang="en-IN" dirty="0"/>
          </a:p>
        </p:txBody>
      </p:sp>
    </p:spTree>
    <p:extLst>
      <p:ext uri="{BB962C8B-B14F-4D97-AF65-F5344CB8AC3E}">
        <p14:creationId xmlns:p14="http://schemas.microsoft.com/office/powerpoint/2010/main" val="2546536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3252914"/>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a:t>
            </a:r>
            <a:r>
              <a:rPr lang="en-GB" sz="6600" kern="1200" spc="285" dirty="0" err="1">
                <a:solidFill>
                  <a:schemeClr val="tx1"/>
                </a:solidFill>
                <a:latin typeface="+mj-lt"/>
                <a:cs typeface="Calibri"/>
              </a:rPr>
              <a:t>Powerpoint</a:t>
            </a:r>
            <a:r>
              <a:rPr lang="en-GB" sz="6600" kern="1200" spc="285" dirty="0">
                <a:solidFill>
                  <a:schemeClr val="tx1"/>
                </a:solidFill>
                <a:latin typeface="+mj-lt"/>
                <a:cs typeface="Calibri"/>
              </a:rPr>
              <a:t>: What is MS </a:t>
            </a:r>
            <a:r>
              <a:rPr lang="en-GB" sz="6600" kern="1200" spc="285" dirty="0" err="1">
                <a:solidFill>
                  <a:schemeClr val="tx1"/>
                </a:solidFill>
                <a:latin typeface="+mj-lt"/>
                <a:cs typeface="Calibri"/>
              </a:rPr>
              <a:t>Powerpoint</a:t>
            </a:r>
            <a:r>
              <a:rPr lang="en-GB" sz="6600" kern="1200" spc="285" dirty="0">
                <a:solidFill>
                  <a:schemeClr val="tx1"/>
                </a:solidFill>
                <a:latin typeface="+mj-lt"/>
                <a:cs typeface="Calibri"/>
              </a:rPr>
              <a:t> &amp; its uses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371937CF-2949-F3D7-E7CC-7F244FA8150E}"/>
              </a:ext>
            </a:extLst>
          </p:cNvPr>
          <p:cNvSpPr txBox="1"/>
          <p:nvPr/>
        </p:nvSpPr>
        <p:spPr>
          <a:xfrm>
            <a:off x="3623094" y="3381555"/>
            <a:ext cx="13250174" cy="4934684"/>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What?: </a:t>
            </a:r>
            <a:r>
              <a:rPr lang="en-GB" sz="3200" b="0" i="0" u="none" strike="noStrike" dirty="0">
                <a:solidFill>
                  <a:srgbClr val="141414"/>
                </a:solidFill>
                <a:effectLst/>
                <a:highlight>
                  <a:srgbClr val="FFFFFF"/>
                </a:highlight>
                <a:latin typeface="Times New Roman" panose="02020603050405020304" pitchFamily="18" charset="0"/>
              </a:rPr>
              <a:t>Microsoft PowerPoint, an essential presentation tool, comes packed with a range of robust features. This includes built-in themes, premade templates, multimedia insertion options, animations, transitions, slide management tools, and even real-time collaboration</a:t>
            </a:r>
            <a:r>
              <a:rPr lang="en-GB" sz="3200" b="0" i="0" u="none" strike="noStrike" dirty="0">
                <a:solidFill>
                  <a:srgbClr val="141414"/>
                </a:solidFill>
                <a:effectLst/>
                <a:highlight>
                  <a:srgbClr val="FFFFFF"/>
                </a:highlight>
                <a:latin typeface="Arial" panose="020B0604020202020204" pitchFamily="34" charset="0"/>
              </a:rPr>
              <a:t>.</a:t>
            </a:r>
            <a:endParaRPr lang="en-GB" sz="3200" b="1" i="0" u="none" strike="noStrike" dirty="0">
              <a:solidFill>
                <a:srgbClr val="E88B33"/>
              </a:solidFill>
              <a:effectLst/>
              <a:latin typeface="Noto Sans Symbols"/>
            </a:endParaRPr>
          </a:p>
          <a:p>
            <a:pPr marL="457200" indent="-457200" algn="just" rtl="0" fontAlgn="base">
              <a:spcBef>
                <a:spcPts val="800"/>
              </a:spcBef>
              <a:spcAft>
                <a:spcPts val="0"/>
              </a:spcAft>
              <a:buFont typeface="Wingdings" panose="05000000000000000000" pitchFamily="2" charset="2"/>
              <a:buChar char="Ø"/>
            </a:pPr>
            <a:r>
              <a:rPr lang="en-GB" sz="3200" b="1" i="0" u="none" strike="noStrike" dirty="0">
                <a:solidFill>
                  <a:srgbClr val="000000"/>
                </a:solidFill>
                <a:effectLst/>
                <a:latin typeface="Times New Roman" panose="02020603050405020304" pitchFamily="18" charset="0"/>
              </a:rPr>
              <a:t>Uses</a:t>
            </a:r>
            <a:r>
              <a:rPr lang="en-GB" sz="3200" b="0" i="0" u="none" strike="noStrike" dirty="0">
                <a:solidFill>
                  <a:srgbClr val="000000"/>
                </a:solidFill>
                <a:effectLst/>
                <a:latin typeface="Times New Roman" panose="02020603050405020304" pitchFamily="18" charset="0"/>
              </a:rPr>
              <a:t>?: Visual expression is one of the most important ways of registering the message in the minds of audiences. </a:t>
            </a:r>
            <a:endParaRPr lang="en-GB" sz="3200" b="1" i="0" u="none" strike="noStrike" dirty="0">
              <a:solidFill>
                <a:srgbClr val="E88B33"/>
              </a:solidFill>
              <a:effectLst/>
              <a:latin typeface="Noto Sans Symbols"/>
            </a:endParaRPr>
          </a:p>
          <a:p>
            <a:pPr marL="742950" lvl="1" indent="-285750" algn="just" rtl="0" fontAlgn="base">
              <a:spcBef>
                <a:spcPts val="800"/>
              </a:spcBef>
              <a:spcAft>
                <a:spcPts val="0"/>
              </a:spcAft>
              <a:buFont typeface="Arial" panose="020B0604020202020204" pitchFamily="34" charset="0"/>
              <a:buChar char="•"/>
            </a:pPr>
            <a:r>
              <a:rPr lang="en-GB" sz="3200" b="0" i="0" u="none" strike="noStrike" dirty="0">
                <a:solidFill>
                  <a:srgbClr val="000000"/>
                </a:solidFill>
                <a:effectLst/>
                <a:latin typeface="Times New Roman" panose="02020603050405020304" pitchFamily="18" charset="0"/>
              </a:rPr>
              <a:t>A teacher delivering a lecture to a class of students</a:t>
            </a:r>
            <a:endParaRPr lang="en-GB" sz="3200" b="0" i="0" u="none" strike="noStrike" dirty="0">
              <a:solidFill>
                <a:srgbClr val="000000"/>
              </a:solidFill>
              <a:effectLst/>
              <a:latin typeface="Noto Sans Symbols"/>
            </a:endParaRPr>
          </a:p>
          <a:p>
            <a:pPr marL="742950" lvl="1" indent="-285750" algn="just" rtl="0" fontAlgn="base">
              <a:spcBef>
                <a:spcPts val="800"/>
              </a:spcBef>
              <a:spcAft>
                <a:spcPts val="0"/>
              </a:spcAft>
              <a:buFont typeface="Arial" panose="020B0604020202020204" pitchFamily="34" charset="0"/>
              <a:buChar char="•"/>
            </a:pPr>
            <a:r>
              <a:rPr lang="en-GB" sz="3200" b="0" i="0" u="none" strike="noStrike" dirty="0">
                <a:solidFill>
                  <a:srgbClr val="000000"/>
                </a:solidFill>
                <a:effectLst/>
                <a:latin typeface="Times New Roman" panose="02020603050405020304" pitchFamily="18" charset="0"/>
              </a:rPr>
              <a:t>An entrepreneur making a pitch of the company to stakeholders</a:t>
            </a:r>
            <a:endParaRPr lang="en-GB" sz="3200" b="0" i="0" u="none" strike="noStrike" dirty="0">
              <a:solidFill>
                <a:srgbClr val="000000"/>
              </a:solidFill>
              <a:effectLst/>
              <a:latin typeface="Noto Sans Symbols"/>
            </a:endParaRPr>
          </a:p>
          <a:p>
            <a:pPr marL="742950" lvl="1" indent="-285750" algn="just" rtl="0" fontAlgn="base">
              <a:spcBef>
                <a:spcPts val="800"/>
              </a:spcBef>
              <a:spcAft>
                <a:spcPts val="0"/>
              </a:spcAft>
              <a:buFont typeface="Arial" panose="020B0604020202020204" pitchFamily="34" charset="0"/>
              <a:buChar char="•"/>
            </a:pPr>
            <a:r>
              <a:rPr lang="en-GB" sz="3200" b="0" i="0" u="none" strike="noStrike" dirty="0">
                <a:solidFill>
                  <a:srgbClr val="000000"/>
                </a:solidFill>
                <a:effectLst/>
                <a:latin typeface="Times New Roman" panose="02020603050405020304" pitchFamily="18" charset="0"/>
              </a:rPr>
              <a:t>Student presenting his project to the evaluation team</a:t>
            </a:r>
            <a:endParaRPr lang="en-GB" sz="3200" b="0" i="0" u="none" strike="noStrike" dirty="0">
              <a:solidFill>
                <a:srgbClr val="000000"/>
              </a:solidFill>
              <a:effectLst/>
              <a:latin typeface="Noto Sans Symbols"/>
            </a:endParaRPr>
          </a:p>
        </p:txBody>
      </p:sp>
    </p:spTree>
    <p:extLst>
      <p:ext uri="{BB962C8B-B14F-4D97-AF65-F5344CB8AC3E}">
        <p14:creationId xmlns:p14="http://schemas.microsoft.com/office/powerpoint/2010/main" val="3374493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95C7F153-807B-9B9E-B74E-6A5933B4E391}"/>
              </a:ext>
            </a:extLst>
          </p:cNvPr>
          <p:cNvSpPr txBox="1"/>
          <p:nvPr/>
        </p:nvSpPr>
        <p:spPr>
          <a:xfrm>
            <a:off x="4572000" y="3299813"/>
            <a:ext cx="9144000" cy="4975721"/>
          </a:xfrm>
          <a:prstGeom prst="rect">
            <a:avLst/>
          </a:prstGeom>
          <a:noFill/>
        </p:spPr>
        <p:txBody>
          <a:bodyPr wrap="square">
            <a:spAutoFit/>
          </a:bodyPr>
          <a:lstStyle/>
          <a:p>
            <a:pPr algn="just" rtl="0">
              <a:spcBef>
                <a:spcPts val="0"/>
              </a:spcBef>
              <a:spcAft>
                <a:spcPts val="0"/>
              </a:spcAft>
            </a:pPr>
            <a:r>
              <a:rPr lang="en-GB" sz="2400" b="0" i="0" u="none" strike="noStrike" dirty="0">
                <a:solidFill>
                  <a:srgbClr val="000000"/>
                </a:solidFill>
                <a:effectLst/>
                <a:latin typeface="Times New Roman" panose="02020603050405020304" pitchFamily="18" charset="0"/>
              </a:rPr>
              <a:t>Overtime, MS PowerPoint has provided users with features and functions, that make it an easy default tool for presentations. Some of the useful features include:</a:t>
            </a:r>
            <a:endParaRPr lang="en-GB" sz="2400" b="0" dirty="0">
              <a:effectLst/>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Built-in themes</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Insert vector, image and shapes</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Insert Audio/ Video</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Smart Art/ 3D Models</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Transitions</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Animation</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Slide Review/ Rearranger</a:t>
            </a:r>
            <a:endParaRPr lang="en-GB" sz="2400" b="0" i="0" u="none" strike="noStrike" dirty="0">
              <a:solidFill>
                <a:srgbClr val="E88B33"/>
              </a:solidFill>
              <a:effectLst/>
              <a:latin typeface="Noto Sans Symbols"/>
            </a:endParaRPr>
          </a:p>
          <a:p>
            <a:pPr marL="342900" indent="-342900" algn="just" rtl="0" fontAlgn="base">
              <a:spcBef>
                <a:spcPts val="800"/>
              </a:spcBef>
              <a:spcAft>
                <a:spcPts val="0"/>
              </a:spcAft>
              <a:buFont typeface="Courier New" panose="02070309020205020404" pitchFamily="49" charset="0"/>
              <a:buChar char="o"/>
            </a:pPr>
            <a:r>
              <a:rPr lang="en-GB" sz="2400" b="0" i="0" u="none" strike="noStrike" dirty="0">
                <a:solidFill>
                  <a:srgbClr val="000000"/>
                </a:solidFill>
                <a:effectLst/>
                <a:latin typeface="Times New Roman" panose="02020603050405020304" pitchFamily="18" charset="0"/>
              </a:rPr>
              <a:t>Slide Master</a:t>
            </a:r>
            <a:endParaRPr lang="en-GB" sz="2400" b="0" i="0" u="none" strike="noStrike" dirty="0">
              <a:solidFill>
                <a:srgbClr val="E88B33"/>
              </a:solidFill>
              <a:effectLst/>
              <a:latin typeface="Noto Sans Symbols"/>
            </a:endParaRPr>
          </a:p>
        </p:txBody>
      </p:sp>
    </p:spTree>
    <p:extLst>
      <p:ext uri="{BB962C8B-B14F-4D97-AF65-F5344CB8AC3E}">
        <p14:creationId xmlns:p14="http://schemas.microsoft.com/office/powerpoint/2010/main" val="427968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Built-in themes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D711C9A2-807F-FC9A-10AC-74EA4485085E}"/>
              </a:ext>
            </a:extLst>
          </p:cNvPr>
          <p:cNvSpPr txBox="1"/>
          <p:nvPr/>
        </p:nvSpPr>
        <p:spPr>
          <a:xfrm>
            <a:off x="3726611" y="2313109"/>
            <a:ext cx="9989389" cy="2462213"/>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PowerPoint comes with a good number of built-in themes or layouts that can be used to quickly and easily create a presentation. A theme is a set of formatting options that includes fonts, </a:t>
            </a:r>
            <a:r>
              <a:rPr lang="en-GB" sz="2000" b="1" i="0" u="none" strike="noStrike" dirty="0" err="1">
                <a:solidFill>
                  <a:srgbClr val="000000"/>
                </a:solidFill>
                <a:effectLst/>
                <a:latin typeface="Times New Roman" panose="02020603050405020304" pitchFamily="18" charset="0"/>
              </a:rPr>
              <a:t>colors</a:t>
            </a:r>
            <a:r>
              <a:rPr lang="en-GB" sz="2000" b="1" i="0" u="none" strike="noStrike" dirty="0">
                <a:solidFill>
                  <a:srgbClr val="000000"/>
                </a:solidFill>
                <a:effectLst/>
                <a:latin typeface="Times New Roman" panose="02020603050405020304" pitchFamily="18" charset="0"/>
              </a:rPr>
              <a:t>, and effects, when applying a theme to a presentation, it will instantly change the look of all the slides in the presentation:</a:t>
            </a:r>
          </a:p>
          <a:p>
            <a:pPr algn="just" rtl="0">
              <a:spcBef>
                <a:spcPts val="0"/>
              </a:spcBef>
              <a:spcAft>
                <a:spcPts val="0"/>
              </a:spcAft>
            </a:pPr>
            <a:endParaRPr lang="en-GB" sz="2000" b="1" dirty="0">
              <a:solidFill>
                <a:srgbClr val="000000"/>
              </a:solidFill>
              <a:latin typeface="Times New Roman" panose="02020603050405020304" pitchFamily="18" charset="0"/>
            </a:endParaRPr>
          </a:p>
          <a:p>
            <a:pPr algn="just" rtl="0">
              <a:spcBef>
                <a:spcPts val="0"/>
              </a:spcBef>
              <a:spcAft>
                <a:spcPts val="0"/>
              </a:spcAft>
            </a:pPr>
            <a:endParaRPr lang="en-GB" b="0" dirty="0">
              <a:effectLst/>
            </a:endParaRPr>
          </a:p>
          <a:p>
            <a:br>
              <a:rPr lang="en-GB" dirty="0"/>
            </a:br>
            <a:endParaRPr lang="en-IN" dirty="0"/>
          </a:p>
        </p:txBody>
      </p:sp>
      <p:pic>
        <p:nvPicPr>
          <p:cNvPr id="1028" name="Picture 4">
            <a:extLst>
              <a:ext uri="{FF2B5EF4-FFF2-40B4-BE49-F238E27FC236}">
                <a16:creationId xmlns:a16="http://schemas.microsoft.com/office/drawing/2014/main" id="{51EF22D8-6E12-F217-93F9-50E923736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86" y="3940516"/>
            <a:ext cx="10390529" cy="441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32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052925"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Microsoft </a:t>
            </a:r>
            <a:r>
              <a:rPr lang="en-GB" sz="6600" kern="1200" spc="285" dirty="0" err="1">
                <a:solidFill>
                  <a:schemeClr val="tx1"/>
                </a:solidFill>
                <a:latin typeface="+mj-lt"/>
                <a:cs typeface="Calibri"/>
              </a:rPr>
              <a:t>Powerpoint</a:t>
            </a:r>
            <a:r>
              <a:rPr lang="en-GB" sz="6600" kern="1200" spc="285" dirty="0">
                <a:solidFill>
                  <a:schemeClr val="tx1"/>
                </a:solidFill>
                <a:latin typeface="+mj-lt"/>
                <a:cs typeface="Calibri"/>
              </a:rPr>
              <a:t>: image and shapes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EC60C18-7A57-EDAB-A334-165A16B5FDAF}"/>
              </a:ext>
            </a:extLst>
          </p:cNvPr>
          <p:cNvSpPr txBox="1"/>
          <p:nvPr/>
        </p:nvSpPr>
        <p:spPr>
          <a:xfrm>
            <a:off x="5676180" y="2313109"/>
            <a:ext cx="9609828" cy="2677656"/>
          </a:xfrm>
          <a:prstGeom prst="rect">
            <a:avLst/>
          </a:prstGeom>
          <a:noFill/>
        </p:spPr>
        <p:txBody>
          <a:bodyPr wrap="square">
            <a:spAutoFit/>
          </a:bodyPr>
          <a:lstStyle/>
          <a:p>
            <a:pPr algn="just" rtl="0">
              <a:spcBef>
                <a:spcPts val="0"/>
              </a:spcBef>
              <a:spcAft>
                <a:spcPts val="0"/>
              </a:spcAft>
            </a:pPr>
            <a:r>
              <a:rPr lang="en-GB" sz="2400" b="1" i="0" u="none" strike="noStrike" dirty="0">
                <a:solidFill>
                  <a:srgbClr val="000000"/>
                </a:solidFill>
                <a:effectLst/>
                <a:latin typeface="Times New Roman" panose="02020603050405020304" pitchFamily="18" charset="0"/>
              </a:rPr>
              <a:t>PowerPoint allows the insertion of images and shapes into slides. One can choose from a variety of shapes including rectangles, circles, and arrows. In addition, one can also insert images from computer or from the web. Simply open the Insert tab and select the type of object to be inserted.:</a:t>
            </a:r>
            <a:endParaRPr lang="en-GB" sz="2400" b="1" dirty="0">
              <a:effectLst/>
            </a:endParaRPr>
          </a:p>
          <a:p>
            <a:br>
              <a:rPr lang="en-GB" sz="2400" b="1" dirty="0"/>
            </a:br>
            <a:endParaRPr lang="en-IN" sz="2400" b="1" dirty="0"/>
          </a:p>
        </p:txBody>
      </p:sp>
      <p:pic>
        <p:nvPicPr>
          <p:cNvPr id="2050" name="Picture 2">
            <a:extLst>
              <a:ext uri="{FF2B5EF4-FFF2-40B4-BE49-F238E27FC236}">
                <a16:creationId xmlns:a16="http://schemas.microsoft.com/office/drawing/2014/main" id="{9A8CD993-070D-832B-7D22-A6F474CC8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857" y="4290423"/>
            <a:ext cx="9614152" cy="435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D0BA67-ADFE-9C90-A646-0360C8A93CFC}"/>
              </a:ext>
            </a:extLst>
          </p:cNvPr>
          <p:cNvPicPr>
            <a:picLocks noChangeAspect="1"/>
          </p:cNvPicPr>
          <p:nvPr/>
        </p:nvPicPr>
        <p:blipFill>
          <a:blip r:embed="rId5"/>
          <a:stretch>
            <a:fillRect/>
          </a:stretch>
        </p:blipFill>
        <p:spPr>
          <a:xfrm>
            <a:off x="6369820" y="4463018"/>
            <a:ext cx="890093" cy="890093"/>
          </a:xfrm>
          <a:prstGeom prst="rect">
            <a:avLst/>
          </a:prstGeom>
        </p:spPr>
      </p:pic>
      <p:pic>
        <p:nvPicPr>
          <p:cNvPr id="9" name="Picture 8">
            <a:extLst>
              <a:ext uri="{FF2B5EF4-FFF2-40B4-BE49-F238E27FC236}">
                <a16:creationId xmlns:a16="http://schemas.microsoft.com/office/drawing/2014/main" id="{75AF15FC-3907-0B8D-5321-02CC6B1EF40F}"/>
              </a:ext>
            </a:extLst>
          </p:cNvPr>
          <p:cNvPicPr>
            <a:picLocks noChangeAspect="1"/>
          </p:cNvPicPr>
          <p:nvPr/>
        </p:nvPicPr>
        <p:blipFill>
          <a:blip r:embed="rId5"/>
          <a:stretch>
            <a:fillRect/>
          </a:stretch>
        </p:blipFill>
        <p:spPr>
          <a:xfrm>
            <a:off x="7586856" y="4463018"/>
            <a:ext cx="1082299" cy="811637"/>
          </a:xfrm>
          <a:prstGeom prst="rect">
            <a:avLst/>
          </a:prstGeom>
        </p:spPr>
      </p:pic>
    </p:spTree>
    <p:extLst>
      <p:ext uri="{BB962C8B-B14F-4D97-AF65-F5344CB8AC3E}">
        <p14:creationId xmlns:p14="http://schemas.microsoft.com/office/powerpoint/2010/main" val="124178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052925"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Insert Audio/ Video</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2D7B2AC0-35C7-7437-114A-CA63958D4875}"/>
              </a:ext>
            </a:extLst>
          </p:cNvPr>
          <p:cNvSpPr txBox="1"/>
          <p:nvPr/>
        </p:nvSpPr>
        <p:spPr>
          <a:xfrm>
            <a:off x="5158596" y="2313109"/>
            <a:ext cx="10213676" cy="2308324"/>
          </a:xfrm>
          <a:prstGeom prst="rect">
            <a:avLst/>
          </a:prstGeom>
          <a:noFill/>
        </p:spPr>
        <p:txBody>
          <a:bodyPr wrap="square">
            <a:spAutoFit/>
          </a:bodyPr>
          <a:lstStyle/>
          <a:p>
            <a:pPr algn="just" rtl="0">
              <a:spcBef>
                <a:spcPts val="0"/>
              </a:spcBef>
              <a:spcAft>
                <a:spcPts val="0"/>
              </a:spcAft>
            </a:pPr>
            <a:r>
              <a:rPr lang="en-GB" sz="2400" b="1" i="0" u="none" strike="noStrike" dirty="0">
                <a:solidFill>
                  <a:srgbClr val="000000"/>
                </a:solidFill>
                <a:effectLst/>
                <a:latin typeface="Times New Roman" panose="02020603050405020304" pitchFamily="18" charset="0"/>
              </a:rPr>
              <a:t>Another great feature of PowerPoint is that one can insert videos and audio files into slides. This can be a great way to add more excitement and interest to the presentation. One can also use it to supplement your message by adding interviews, sound bites, or music.</a:t>
            </a:r>
            <a:endParaRPr lang="en-GB" sz="2400" b="1" dirty="0">
              <a:effectLst/>
            </a:endParaRPr>
          </a:p>
          <a:p>
            <a:br>
              <a:rPr lang="en-GB" sz="2400" b="1" dirty="0"/>
            </a:br>
            <a:endParaRPr lang="en-IN" sz="2400" b="1" dirty="0"/>
          </a:p>
        </p:txBody>
      </p:sp>
      <p:pic>
        <p:nvPicPr>
          <p:cNvPr id="3087" name="Picture 15">
            <a:extLst>
              <a:ext uri="{FF2B5EF4-FFF2-40B4-BE49-F238E27FC236}">
                <a16:creationId xmlns:a16="http://schemas.microsoft.com/office/drawing/2014/main" id="{88EEC6E5-414B-705A-D1E9-9C4A45627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150" y="3867200"/>
            <a:ext cx="7859069" cy="4418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2DCEC9-DBD2-3554-280F-3533D008F80E}"/>
              </a:ext>
            </a:extLst>
          </p:cNvPr>
          <p:cNvPicPr>
            <a:picLocks noChangeAspect="1"/>
          </p:cNvPicPr>
          <p:nvPr/>
        </p:nvPicPr>
        <p:blipFill>
          <a:blip r:embed="rId5"/>
          <a:stretch>
            <a:fillRect/>
          </a:stretch>
        </p:blipFill>
        <p:spPr>
          <a:xfrm>
            <a:off x="12422232" y="4116894"/>
            <a:ext cx="1082299" cy="811637"/>
          </a:xfrm>
          <a:prstGeom prst="rect">
            <a:avLst/>
          </a:prstGeom>
        </p:spPr>
      </p:pic>
    </p:spTree>
    <p:extLst>
      <p:ext uri="{BB962C8B-B14F-4D97-AF65-F5344CB8AC3E}">
        <p14:creationId xmlns:p14="http://schemas.microsoft.com/office/powerpoint/2010/main" val="1450636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Smart Art/ 3D Models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4148C00-D5A8-D8F2-728C-8CAA6CF724B4}"/>
              </a:ext>
            </a:extLst>
          </p:cNvPr>
          <p:cNvSpPr txBox="1"/>
          <p:nvPr/>
        </p:nvSpPr>
        <p:spPr>
          <a:xfrm>
            <a:off x="4830791" y="2313109"/>
            <a:ext cx="10110159" cy="1877437"/>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One can also insert Smart Art/ 3D Models into slides. Smart Art/ 3D is a great way to add more visual interest to the presentation. One can add graphs,  diagrams, 3D, and other illustrations to the slides using Smart Art/3D. They are a great way to present data and information in an interesting and visually appealing way.</a:t>
            </a:r>
            <a:endParaRPr lang="en-GB" sz="2000" b="1" dirty="0">
              <a:effectLst/>
            </a:endParaRPr>
          </a:p>
          <a:p>
            <a:br>
              <a:rPr lang="en-GB" dirty="0"/>
            </a:br>
            <a:endParaRPr lang="en-IN" dirty="0"/>
          </a:p>
        </p:txBody>
      </p:sp>
      <p:pic>
        <p:nvPicPr>
          <p:cNvPr id="4098" name="Picture 2">
            <a:extLst>
              <a:ext uri="{FF2B5EF4-FFF2-40B4-BE49-F238E27FC236}">
                <a16:creationId xmlns:a16="http://schemas.microsoft.com/office/drawing/2014/main" id="{0079351E-B502-3A59-6A31-B409E7904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745" y="3677406"/>
            <a:ext cx="7641924" cy="4296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9DAAF-E8CA-AAEE-20AF-0CFCE5CA3E29}"/>
              </a:ext>
            </a:extLst>
          </p:cNvPr>
          <p:cNvPicPr>
            <a:picLocks noChangeAspect="1"/>
          </p:cNvPicPr>
          <p:nvPr/>
        </p:nvPicPr>
        <p:blipFill>
          <a:blip r:embed="rId5"/>
          <a:stretch>
            <a:fillRect/>
          </a:stretch>
        </p:blipFill>
        <p:spPr>
          <a:xfrm>
            <a:off x="7638298" y="3863027"/>
            <a:ext cx="1079086" cy="810838"/>
          </a:xfrm>
          <a:prstGeom prst="rect">
            <a:avLst/>
          </a:prstGeom>
        </p:spPr>
      </p:pic>
    </p:spTree>
    <p:extLst>
      <p:ext uri="{BB962C8B-B14F-4D97-AF65-F5344CB8AC3E}">
        <p14:creationId xmlns:p14="http://schemas.microsoft.com/office/powerpoint/2010/main" val="1867740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Transitions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11E927E-02BB-5C4F-9D30-2E366065B42C}"/>
              </a:ext>
            </a:extLst>
          </p:cNvPr>
          <p:cNvSpPr txBox="1"/>
          <p:nvPr/>
        </p:nvSpPr>
        <p:spPr>
          <a:xfrm>
            <a:off x="5158595" y="2743200"/>
            <a:ext cx="11283351" cy="1877437"/>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PowerPoint offers the ability to seamlessly transition between slides using a range of dynamic effects. Transitions such as “fade”, “dissolve”, and “wipe” are available to enhance slide flow and maintain audience interest. Adjusting the speed of these transitions allows for a tailored presentation experience.</a:t>
            </a:r>
            <a:endParaRPr lang="en-GB" sz="2000" b="1" dirty="0">
              <a:effectLst/>
            </a:endParaRPr>
          </a:p>
          <a:p>
            <a:br>
              <a:rPr lang="en-GB" dirty="0"/>
            </a:br>
            <a:endParaRPr lang="en-IN" dirty="0"/>
          </a:p>
        </p:txBody>
      </p:sp>
      <p:pic>
        <p:nvPicPr>
          <p:cNvPr id="5122" name="Picture 2">
            <a:extLst>
              <a:ext uri="{FF2B5EF4-FFF2-40B4-BE49-F238E27FC236}">
                <a16:creationId xmlns:a16="http://schemas.microsoft.com/office/drawing/2014/main" id="{71A096D2-BBF7-7FA1-32DE-D47ECA35F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279" y="4049334"/>
            <a:ext cx="7575250" cy="4258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613439-CA8F-86CD-BAF2-8F9F4E62B3BA}"/>
              </a:ext>
            </a:extLst>
          </p:cNvPr>
          <p:cNvPicPr>
            <a:picLocks noChangeAspect="1"/>
          </p:cNvPicPr>
          <p:nvPr/>
        </p:nvPicPr>
        <p:blipFill>
          <a:blip r:embed="rId5"/>
          <a:stretch>
            <a:fillRect/>
          </a:stretch>
        </p:blipFill>
        <p:spPr>
          <a:xfrm>
            <a:off x="8725716" y="4049334"/>
            <a:ext cx="1332683" cy="1001394"/>
          </a:xfrm>
          <a:prstGeom prst="rect">
            <a:avLst/>
          </a:prstGeom>
        </p:spPr>
      </p:pic>
    </p:spTree>
    <p:extLst>
      <p:ext uri="{BB962C8B-B14F-4D97-AF65-F5344CB8AC3E}">
        <p14:creationId xmlns:p14="http://schemas.microsoft.com/office/powerpoint/2010/main" val="276060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Animation</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A8473FAA-08EA-9CBB-F721-A0961F35C42E}"/>
              </a:ext>
            </a:extLst>
          </p:cNvPr>
          <p:cNvSpPr txBox="1"/>
          <p:nvPr/>
        </p:nvSpPr>
        <p:spPr>
          <a:xfrm>
            <a:off x="5106837" y="2139351"/>
            <a:ext cx="9807935" cy="1569660"/>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Microsoft PowerPoint provides a wide range of animations that can be used to make slides more engaging. One can add animations to text, shapes, and images to create a more interesting and dynamic presentation.</a:t>
            </a:r>
            <a:endParaRPr lang="en-GB" sz="2000" b="1" dirty="0">
              <a:effectLst/>
            </a:endParaRPr>
          </a:p>
          <a:p>
            <a:br>
              <a:rPr lang="en-GB" dirty="0"/>
            </a:br>
            <a:endParaRPr lang="en-IN" dirty="0"/>
          </a:p>
        </p:txBody>
      </p:sp>
      <p:pic>
        <p:nvPicPr>
          <p:cNvPr id="6146" name="Picture 2">
            <a:extLst>
              <a:ext uri="{FF2B5EF4-FFF2-40B4-BE49-F238E27FC236}">
                <a16:creationId xmlns:a16="http://schemas.microsoft.com/office/drawing/2014/main" id="{D3417150-F91A-BBE1-3B55-5F0949B8E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874" y="3263625"/>
            <a:ext cx="8649807" cy="4863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90A2F17-09E6-D552-699C-2AF3E8FEA7B3}"/>
              </a:ext>
            </a:extLst>
          </p:cNvPr>
          <p:cNvPicPr>
            <a:picLocks noChangeAspect="1"/>
          </p:cNvPicPr>
          <p:nvPr/>
        </p:nvPicPr>
        <p:blipFill>
          <a:blip r:embed="rId5"/>
          <a:stretch>
            <a:fillRect/>
          </a:stretch>
        </p:blipFill>
        <p:spPr>
          <a:xfrm>
            <a:off x="7527525" y="3206047"/>
            <a:ext cx="1335140" cy="1005927"/>
          </a:xfrm>
          <a:prstGeom prst="rect">
            <a:avLst/>
          </a:prstGeom>
        </p:spPr>
      </p:pic>
    </p:spTree>
    <p:extLst>
      <p:ext uri="{BB962C8B-B14F-4D97-AF65-F5344CB8AC3E}">
        <p14:creationId xmlns:p14="http://schemas.microsoft.com/office/powerpoint/2010/main" val="367240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85217" y="907093"/>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Word</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1261884"/>
          </a:xfrm>
          <a:prstGeom prst="rect">
            <a:avLst/>
          </a:prstGeom>
          <a:noFill/>
        </p:spPr>
        <p:txBody>
          <a:bodyPr wrap="square">
            <a:spAutoFit/>
          </a:bodyPr>
          <a:lstStyle/>
          <a:p>
            <a:pPr rtl="0">
              <a:spcBef>
                <a:spcPts val="0"/>
              </a:spcBef>
              <a:spcAft>
                <a:spcPts val="0"/>
              </a:spcAft>
            </a:pPr>
            <a:r>
              <a:rPr lang="en-GB" sz="4000" b="1" i="0" u="none" strike="noStrike" dirty="0">
                <a:solidFill>
                  <a:srgbClr val="000000"/>
                </a:solidFill>
                <a:effectLst/>
                <a:highlight>
                  <a:srgbClr val="F5F5F5"/>
                </a:highlight>
                <a:latin typeface="Arial" panose="020B0604020202020204" pitchFamily="34" charset="0"/>
              </a:rPr>
              <a:t>CHAPTER 2  INTRODUCTION TO MACROS</a:t>
            </a:r>
            <a:endParaRPr lang="en-GB" sz="4000" b="0" dirty="0">
              <a:effectLst/>
              <a:highlight>
                <a:srgbClr val="F5F5F5"/>
              </a:highlight>
            </a:endParaRPr>
          </a:p>
          <a:p>
            <a:br>
              <a:rPr lang="en-GB" dirty="0"/>
            </a:br>
            <a:endParaRPr lang="en-IN" dirty="0"/>
          </a:p>
        </p:txBody>
      </p:sp>
    </p:spTree>
    <p:extLst>
      <p:ext uri="{BB962C8B-B14F-4D97-AF65-F5344CB8AC3E}">
        <p14:creationId xmlns:p14="http://schemas.microsoft.com/office/powerpoint/2010/main" val="4067507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299716" cy="2029193"/>
          </a:xfrm>
          <a:prstGeom prst="rect">
            <a:avLst/>
          </a:prstGeom>
        </p:spPr>
        <p:txBody>
          <a:bodyPr vert="horz" lIns="91440" tIns="45720" rIns="91440" bIns="45720" rtlCol="0" anchor="b">
            <a:normAutofit/>
          </a:bodyPr>
          <a:lstStyle/>
          <a:p>
            <a:pPr marL="12700" algn="l" rtl="0">
              <a:lnSpc>
                <a:spcPct val="90000"/>
              </a:lnSpc>
              <a:spcBef>
                <a:spcPct val="0"/>
              </a:spcBef>
            </a:pPr>
            <a:r>
              <a:rPr lang="en-GB" sz="6600" kern="1200" spc="285" dirty="0">
                <a:solidFill>
                  <a:schemeClr val="tx1"/>
                </a:solidFill>
                <a:latin typeface="+mj-lt"/>
                <a:cs typeface="Calibri"/>
              </a:rPr>
              <a:t>Microsoft </a:t>
            </a:r>
            <a:r>
              <a:rPr lang="en-GB" sz="6600" kern="1200" spc="285" dirty="0" err="1">
                <a:solidFill>
                  <a:schemeClr val="tx1"/>
                </a:solidFill>
                <a:latin typeface="+mj-lt"/>
                <a:cs typeface="Calibri"/>
              </a:rPr>
              <a:t>Powerpoint</a:t>
            </a:r>
            <a:r>
              <a:rPr lang="en-GB" sz="6600" kern="1200" spc="285" dirty="0">
                <a:solidFill>
                  <a:schemeClr val="tx1"/>
                </a:solidFill>
                <a:latin typeface="+mj-lt"/>
                <a:cs typeface="Calibri"/>
              </a:rPr>
              <a:t>: Slide Review/ Rearranger</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75DB88A3-3F0E-DE1E-109C-80F1BF0C4968}"/>
              </a:ext>
            </a:extLst>
          </p:cNvPr>
          <p:cNvSpPr txBox="1"/>
          <p:nvPr/>
        </p:nvSpPr>
        <p:spPr>
          <a:xfrm>
            <a:off x="4796286" y="2467155"/>
            <a:ext cx="11473133" cy="2595582"/>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Microsoft PowerPoint also includes a handy feature that allows you to review the slides before presenting them. This feature gives a quick overview of how slides will look when they are displayed on the screen. One can also check spelling and grammar mistakes from there.</a:t>
            </a:r>
            <a:endParaRPr lang="en-GB" sz="2000" b="1" dirty="0">
              <a:effectLst/>
            </a:endParaRPr>
          </a:p>
          <a:p>
            <a:pPr algn="just" rtl="0">
              <a:spcBef>
                <a:spcPts val="800"/>
              </a:spcBef>
              <a:spcAft>
                <a:spcPts val="0"/>
              </a:spcAft>
            </a:pPr>
            <a:r>
              <a:rPr lang="en-GB" sz="2000" b="1" i="0" u="none" strike="noStrike" dirty="0">
                <a:solidFill>
                  <a:srgbClr val="000000"/>
                </a:solidFill>
                <a:effectLst/>
                <a:latin typeface="Times New Roman" panose="02020603050405020304" pitchFamily="18" charset="0"/>
              </a:rPr>
              <a:t>The Slide Rearranger is a great feature that quickly and easily rearranges the order of slides. One can select multiple slides and then drag and drop them elsewhere. This is a great way to reorganize your presentation if one needs to make last-minute changes.</a:t>
            </a:r>
            <a:endParaRPr lang="en-GB" sz="2000" b="1" dirty="0">
              <a:effectLst/>
            </a:endParaRPr>
          </a:p>
          <a:p>
            <a:br>
              <a:rPr lang="en-GB" dirty="0"/>
            </a:br>
            <a:endParaRPr lang="en-IN" dirty="0"/>
          </a:p>
        </p:txBody>
      </p:sp>
      <p:pic>
        <p:nvPicPr>
          <p:cNvPr id="7170" name="Picture 2">
            <a:extLst>
              <a:ext uri="{FF2B5EF4-FFF2-40B4-BE49-F238E27FC236}">
                <a16:creationId xmlns:a16="http://schemas.microsoft.com/office/drawing/2014/main" id="{130E08FC-8197-6FB5-46B8-A7530B1647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588" y="4605720"/>
            <a:ext cx="5597540" cy="31470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44E58A5-ECFF-B828-6A3F-DAC6FC0622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14084" y="4610265"/>
            <a:ext cx="5463033" cy="3071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CDE5CB-158D-6FB5-46E4-A8B41F58EECF}"/>
              </a:ext>
            </a:extLst>
          </p:cNvPr>
          <p:cNvPicPr>
            <a:picLocks noChangeAspect="1"/>
          </p:cNvPicPr>
          <p:nvPr/>
        </p:nvPicPr>
        <p:blipFill>
          <a:blip r:embed="rId6"/>
          <a:stretch>
            <a:fillRect/>
          </a:stretch>
        </p:blipFill>
        <p:spPr>
          <a:xfrm>
            <a:off x="6988799" y="4529760"/>
            <a:ext cx="1121697" cy="845114"/>
          </a:xfrm>
          <a:prstGeom prst="rect">
            <a:avLst/>
          </a:prstGeom>
        </p:spPr>
      </p:pic>
      <p:pic>
        <p:nvPicPr>
          <p:cNvPr id="9" name="Picture 8">
            <a:extLst>
              <a:ext uri="{FF2B5EF4-FFF2-40B4-BE49-F238E27FC236}">
                <a16:creationId xmlns:a16="http://schemas.microsoft.com/office/drawing/2014/main" id="{4C40F56D-AA4B-74C3-D382-218D03F784C3}"/>
              </a:ext>
            </a:extLst>
          </p:cNvPr>
          <p:cNvPicPr>
            <a:picLocks noChangeAspect="1"/>
          </p:cNvPicPr>
          <p:nvPr/>
        </p:nvPicPr>
        <p:blipFill>
          <a:blip r:embed="rId6"/>
          <a:stretch>
            <a:fillRect/>
          </a:stretch>
        </p:blipFill>
        <p:spPr>
          <a:xfrm>
            <a:off x="13002750" y="4521923"/>
            <a:ext cx="1335140" cy="1005927"/>
          </a:xfrm>
          <a:prstGeom prst="rect">
            <a:avLst/>
          </a:prstGeom>
        </p:spPr>
      </p:pic>
    </p:spTree>
    <p:extLst>
      <p:ext uri="{BB962C8B-B14F-4D97-AF65-F5344CB8AC3E}">
        <p14:creationId xmlns:p14="http://schemas.microsoft.com/office/powerpoint/2010/main" val="3983420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316969" cy="268357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a:t>
            </a:r>
            <a:r>
              <a:rPr lang="en-US" sz="6600" kern="1200" spc="285" dirty="0" err="1">
                <a:solidFill>
                  <a:schemeClr val="tx1"/>
                </a:solidFill>
                <a:latin typeface="+mj-lt"/>
                <a:cs typeface="Calibri"/>
              </a:rPr>
              <a:t>Powerpoint</a:t>
            </a:r>
            <a:r>
              <a:rPr lang="en-US" sz="6600" kern="1200" spc="285" dirty="0">
                <a:solidFill>
                  <a:schemeClr val="tx1"/>
                </a:solidFill>
                <a:latin typeface="+mj-lt"/>
                <a:cs typeface="Calibri"/>
              </a:rPr>
              <a:t>: Slide Master</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3AE897F3-BCB1-CC17-8C5D-8B2401E6E3A8}"/>
              </a:ext>
            </a:extLst>
          </p:cNvPr>
          <p:cNvSpPr txBox="1"/>
          <p:nvPr/>
        </p:nvSpPr>
        <p:spPr>
          <a:xfrm>
            <a:off x="3278038" y="2313109"/>
            <a:ext cx="11559396" cy="1323439"/>
          </a:xfrm>
          <a:prstGeom prst="rect">
            <a:avLst/>
          </a:prstGeom>
          <a:noFill/>
        </p:spPr>
        <p:txBody>
          <a:bodyPr wrap="square">
            <a:spAutoFit/>
          </a:bodyPr>
          <a:lstStyle/>
          <a:p>
            <a:pPr algn="just" rtl="0">
              <a:spcBef>
                <a:spcPts val="0"/>
              </a:spcBef>
              <a:spcAft>
                <a:spcPts val="0"/>
              </a:spcAft>
            </a:pPr>
            <a:r>
              <a:rPr lang="en-GB" sz="2000" b="1" i="0" u="none" strike="noStrike" dirty="0">
                <a:solidFill>
                  <a:srgbClr val="000000"/>
                </a:solidFill>
                <a:effectLst/>
                <a:latin typeface="Times New Roman" panose="02020603050405020304" pitchFamily="18" charset="0"/>
              </a:rPr>
              <a:t>PowerPoint’s Slide Master is a central feature that uniformly apply changes across the entire presentation. With this tool, one can be ensured consistency in layout, background, fonts, and more</a:t>
            </a:r>
            <a:endParaRPr lang="en-GB" sz="2000" b="1" dirty="0">
              <a:effectLst/>
            </a:endParaRPr>
          </a:p>
          <a:p>
            <a:br>
              <a:rPr lang="en-GB" sz="2000" b="1" dirty="0"/>
            </a:br>
            <a:endParaRPr lang="en-IN" sz="2000" b="1" dirty="0"/>
          </a:p>
        </p:txBody>
      </p:sp>
      <p:pic>
        <p:nvPicPr>
          <p:cNvPr id="8194" name="Picture 2">
            <a:extLst>
              <a:ext uri="{FF2B5EF4-FFF2-40B4-BE49-F238E27FC236}">
                <a16:creationId xmlns:a16="http://schemas.microsoft.com/office/drawing/2014/main" id="{56ED71FE-726D-B85C-A68F-94386785C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640" y="3110114"/>
            <a:ext cx="9136332" cy="5136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21B614-2E13-EC1A-B2C9-B05ECC873080}"/>
              </a:ext>
            </a:extLst>
          </p:cNvPr>
          <p:cNvPicPr>
            <a:picLocks noChangeAspect="1"/>
          </p:cNvPicPr>
          <p:nvPr/>
        </p:nvPicPr>
        <p:blipFill>
          <a:blip r:embed="rId5"/>
          <a:stretch>
            <a:fillRect/>
          </a:stretch>
        </p:blipFill>
        <p:spPr>
          <a:xfrm>
            <a:off x="4200900" y="3092430"/>
            <a:ext cx="1121761" cy="847417"/>
          </a:xfrm>
          <a:prstGeom prst="rect">
            <a:avLst/>
          </a:prstGeom>
        </p:spPr>
      </p:pic>
    </p:spTree>
    <p:extLst>
      <p:ext uri="{BB962C8B-B14F-4D97-AF65-F5344CB8AC3E}">
        <p14:creationId xmlns:p14="http://schemas.microsoft.com/office/powerpoint/2010/main" val="3313226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Word: Macros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416725" y="2995583"/>
            <a:ext cx="12007970" cy="4503797"/>
          </a:xfrm>
          <a:prstGeom prst="rect">
            <a:avLst/>
          </a:prstGeom>
          <a:noFill/>
        </p:spPr>
        <p:txBody>
          <a:bodyPr wrap="square">
            <a:spAutoFit/>
          </a:bodyPr>
          <a:lstStyle/>
          <a:p>
            <a:pPr marL="342900" indent="-342900" rtl="0">
              <a:spcBef>
                <a:spcPts val="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Introduction:</a:t>
            </a:r>
            <a:r>
              <a:rPr lang="en-GB" sz="2000" b="0" i="0" u="none" strike="noStrike" dirty="0">
                <a:effectLst/>
                <a:latin typeface="Times New Roman" panose="02020603050405020304" pitchFamily="18" charset="0"/>
              </a:rPr>
              <a:t> Macros are basically an automation feature built into MS Office applications. The users can record a series of actions/steps that achieves a particular purpose and later recall the recorded macro to repeat the same process without any additional manual work.</a:t>
            </a:r>
            <a:endParaRPr lang="en-GB" sz="2000" b="0" dirty="0">
              <a:effectLst/>
            </a:endParaRPr>
          </a:p>
          <a:p>
            <a:pPr marL="342900" indent="-342900" rtl="0" fontAlgn="base">
              <a:spcBef>
                <a:spcPts val="20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  Macros in Word: </a:t>
            </a:r>
            <a:r>
              <a:rPr lang="en-GB" sz="2000" b="0" i="0" u="none" strike="noStrike" dirty="0">
                <a:effectLst/>
                <a:latin typeface="Times New Roman" panose="02020603050405020304" pitchFamily="18" charset="0"/>
              </a:rPr>
              <a:t>Introducing the concept of macros in Microsoft Word, explaining their role in automating repetitive tasks for efficiency.</a:t>
            </a:r>
            <a:endParaRPr lang="en-GB" sz="2000" b="1" i="0" u="none" strike="noStrike" dirty="0">
              <a:effectLst/>
              <a:latin typeface="Noto Sans Symbols"/>
            </a:endParaRPr>
          </a:p>
          <a:p>
            <a:pPr marL="342900" indent="-342900" rtl="0" fontAlgn="base">
              <a:spcBef>
                <a:spcPts val="20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Benefits for CAs: </a:t>
            </a:r>
            <a:r>
              <a:rPr lang="en-GB" sz="2000" b="0" i="0" u="none" strike="noStrike" dirty="0">
                <a:effectLst/>
                <a:latin typeface="Times New Roman" panose="02020603050405020304" pitchFamily="18" charset="0"/>
              </a:rPr>
              <a:t>It highlights the benefits for Chartered Accountants, such as time-saving, increased accuracy, and improved productivity.</a:t>
            </a:r>
            <a:endParaRPr lang="en-GB" sz="2000" b="1" i="0" u="none" strike="noStrike" dirty="0">
              <a:effectLst/>
              <a:latin typeface="Noto Sans Symbols"/>
            </a:endParaRPr>
          </a:p>
          <a:p>
            <a:pPr marL="342900" indent="-342900" rtl="0" fontAlgn="base">
              <a:spcBef>
                <a:spcPts val="20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Recording Macros: </a:t>
            </a:r>
            <a:r>
              <a:rPr lang="en-GB" sz="2000" b="0" i="0" u="none" strike="noStrike" dirty="0">
                <a:effectLst/>
                <a:latin typeface="Times New Roman" panose="02020603050405020304" pitchFamily="18" charset="0"/>
              </a:rPr>
              <a:t>The chapter guides on how to record macros, including naming and describing them for future reference.</a:t>
            </a:r>
            <a:endParaRPr lang="en-GB" sz="2000" b="1" i="0" u="none" strike="noStrike" dirty="0">
              <a:effectLst/>
              <a:latin typeface="Noto Sans Symbols"/>
            </a:endParaRPr>
          </a:p>
          <a:p>
            <a:pPr marL="342900" indent="-342900" rtl="0" fontAlgn="base">
              <a:spcBef>
                <a:spcPts val="20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Executing Macros</a:t>
            </a:r>
            <a:r>
              <a:rPr lang="en-GB" sz="2000" b="0" i="0" u="none" strike="noStrike" dirty="0">
                <a:effectLst/>
                <a:latin typeface="Times New Roman" panose="02020603050405020304" pitchFamily="18" charset="0"/>
              </a:rPr>
              <a:t>: It covers executing macros through keyboard shortcuts or the Macros Dialog Box for task automation</a:t>
            </a:r>
            <a:r>
              <a:rPr lang="en-GB" sz="2000" b="0" i="0" u="sng" strike="noStrike" baseline="30000" dirty="0">
                <a:effectLst/>
                <a:latin typeface="Times New Roman" panose="02020603050405020304" pitchFamily="18" charset="0"/>
                <a:hlinkClick r:id="rId4">
                  <a:extLst>
                    <a:ext uri="{A12FA001-AC4F-418D-AE19-62706E023703}">
                      <ahyp:hlinkClr xmlns:ahyp="http://schemas.microsoft.com/office/drawing/2018/hyperlinkcolor" val="tx"/>
                    </a:ext>
                  </a:extLst>
                </a:hlinkClick>
              </a:rPr>
              <a:t>3</a:t>
            </a:r>
            <a:r>
              <a:rPr lang="en-GB" sz="2000" b="0" i="0" u="none" strike="noStrike" dirty="0">
                <a:effectLst/>
                <a:latin typeface="Times New Roman" panose="02020603050405020304" pitchFamily="18" charset="0"/>
              </a:rPr>
              <a:t>.</a:t>
            </a:r>
            <a:endParaRPr lang="en-GB" sz="2000" b="1" i="0" u="none" strike="noStrike" dirty="0">
              <a:effectLst/>
              <a:latin typeface="Noto Sans Symbols"/>
            </a:endParaRPr>
          </a:p>
        </p:txBody>
      </p:sp>
    </p:spTree>
    <p:extLst>
      <p:ext uri="{BB962C8B-B14F-4D97-AF65-F5344CB8AC3E}">
        <p14:creationId xmlns:p14="http://schemas.microsoft.com/office/powerpoint/2010/main" val="330296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Microsoft Word: Macros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3647152"/>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Formatting Reports</a:t>
            </a:r>
            <a:r>
              <a:rPr lang="en-GB" sz="2000" b="0" i="0" u="none" strike="noStrike" dirty="0">
                <a:effectLst/>
                <a:latin typeface="Times New Roman" panose="02020603050405020304" pitchFamily="18" charset="0"/>
              </a:rPr>
              <a:t>: A practical scenario is provided where a macro is used for formatting financial reports, demonstrating the time-saving aspect.</a:t>
            </a:r>
            <a:endParaRPr lang="en-GB" sz="2000" b="1" i="0" u="none" strike="noStrike" dirty="0">
              <a:effectLst/>
              <a:latin typeface="Noto Sans Symbols"/>
            </a:endParaRPr>
          </a:p>
          <a:p>
            <a:pPr marL="342900" indent="-342900" rtl="0" fontAlgn="base">
              <a:spcBef>
                <a:spcPts val="14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Editing Macros</a:t>
            </a:r>
            <a:r>
              <a:rPr lang="en-GB" sz="2000" b="0" i="0" u="none" strike="noStrike" dirty="0">
                <a:effectLst/>
                <a:latin typeface="Times New Roman" panose="02020603050405020304" pitchFamily="18" charset="0"/>
              </a:rPr>
              <a:t>: The chapter also delves into accessing the Visual Basic for Applications (VBA) Editor to edit and debug macros.</a:t>
            </a:r>
            <a:endParaRPr lang="en-GB" sz="2000" b="1" i="0" u="none" strike="noStrike" dirty="0">
              <a:effectLst/>
              <a:latin typeface="Noto Sans Symbols"/>
            </a:endParaRPr>
          </a:p>
          <a:p>
            <a:pPr marL="342900" indent="-342900" rtl="0" fontAlgn="base">
              <a:spcBef>
                <a:spcPts val="14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VBA Code Structure</a:t>
            </a:r>
            <a:r>
              <a:rPr lang="en-GB" sz="2000" b="0" i="0" u="none" strike="noStrike" dirty="0">
                <a:effectLst/>
                <a:latin typeface="Times New Roman" panose="02020603050405020304" pitchFamily="18" charset="0"/>
              </a:rPr>
              <a:t>: Understanding the structure of VBA code is emphasized for making necessary changes to recorded macros.</a:t>
            </a:r>
            <a:endParaRPr lang="en-GB" sz="2000" b="1" i="0" u="none" strike="noStrike" dirty="0">
              <a:effectLst/>
              <a:latin typeface="Noto Sans Symbols"/>
            </a:endParaRPr>
          </a:p>
          <a:p>
            <a:pPr marL="342900" indent="-342900" rtl="0">
              <a:spcBef>
                <a:spcPts val="1400"/>
              </a:spcBef>
              <a:spcAft>
                <a:spcPts val="0"/>
              </a:spcAft>
              <a:buFont typeface="Wingdings" panose="05000000000000000000" pitchFamily="2" charset="2"/>
              <a:buChar char="§"/>
            </a:pPr>
            <a:r>
              <a:rPr lang="en-GB" sz="2000" b="1" i="0" u="none" strike="noStrike" dirty="0">
                <a:effectLst/>
                <a:latin typeface="Times New Roman" panose="02020603050405020304" pitchFamily="18" charset="0"/>
              </a:rPr>
              <a:t>Conclusion</a:t>
            </a:r>
            <a:r>
              <a:rPr lang="en-GB" sz="2000" b="0" i="0" u="none" strike="noStrike" dirty="0">
                <a:effectLst/>
                <a:latin typeface="Times New Roman" panose="02020603050405020304" pitchFamily="18" charset="0"/>
              </a:rPr>
              <a:t>: The chapter concludes by reinforcing the importance of mastering macros for streamlining workflow and improving efficiency.</a:t>
            </a:r>
            <a:endParaRPr lang="en-GB" sz="2000" b="0" dirty="0">
              <a:effectLst/>
            </a:endParaRPr>
          </a:p>
          <a:p>
            <a:br>
              <a:rPr lang="en-GB" dirty="0"/>
            </a:br>
            <a:endParaRPr lang="en-IN" dirty="0"/>
          </a:p>
        </p:txBody>
      </p:sp>
    </p:spTree>
    <p:extLst>
      <p:ext uri="{BB962C8B-B14F-4D97-AF65-F5344CB8AC3E}">
        <p14:creationId xmlns:p14="http://schemas.microsoft.com/office/powerpoint/2010/main" val="376418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Microsoft Word</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1200329"/>
          </a:xfrm>
          <a:prstGeom prst="rect">
            <a:avLst/>
          </a:prstGeom>
          <a:noFill/>
        </p:spPr>
        <p:txBody>
          <a:bodyPr wrap="square">
            <a:spAutoFit/>
          </a:bodyPr>
          <a:lstStyle/>
          <a:p>
            <a:r>
              <a:rPr lang="en-GB" sz="3600" b="1" u="sng" dirty="0">
                <a:solidFill>
                  <a:schemeClr val="accent2">
                    <a:lumMod val="75000"/>
                  </a:schemeClr>
                </a:solidFill>
                <a:latin typeface="Arial Black" panose="020B0A04020102020204" pitchFamily="34" charset="0"/>
              </a:rPr>
              <a:t>CHAPTER 3  MAIL MERGE FUNDAMENTALS</a:t>
            </a:r>
          </a:p>
          <a:p>
            <a:br>
              <a:rPr lang="en-GB" u="sng" dirty="0">
                <a:latin typeface="Arial Black" panose="020B0A04020102020204" pitchFamily="34" charset="0"/>
              </a:rPr>
            </a:br>
            <a:endParaRPr lang="en-IN" u="sng" dirty="0">
              <a:latin typeface="Arial Black" panose="020B0A04020102020204" pitchFamily="34" charset="0"/>
            </a:endParaRPr>
          </a:p>
        </p:txBody>
      </p:sp>
    </p:spTree>
    <p:extLst>
      <p:ext uri="{BB962C8B-B14F-4D97-AF65-F5344CB8AC3E}">
        <p14:creationId xmlns:p14="http://schemas.microsoft.com/office/powerpoint/2010/main" val="166200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37488" y="2139141"/>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GB" sz="6600" kern="1200" spc="285" dirty="0">
                <a:solidFill>
                  <a:schemeClr val="tx1"/>
                </a:solidFill>
                <a:latin typeface="+mj-lt"/>
                <a:cs typeface="Calibri"/>
              </a:rPr>
            </a:br>
            <a:br>
              <a:rPr lang="en-GB" sz="6600" kern="1200" spc="285" dirty="0">
                <a:solidFill>
                  <a:schemeClr val="tx1"/>
                </a:solidFill>
                <a:latin typeface="+mj-lt"/>
                <a:cs typeface="Calibri"/>
              </a:rPr>
            </a:br>
            <a:br>
              <a:rPr lang="en-GB" sz="6600" kern="1200" spc="285" dirty="0">
                <a:solidFill>
                  <a:schemeClr val="tx1"/>
                </a:solidFill>
                <a:latin typeface="+mj-lt"/>
                <a:cs typeface="Calibri"/>
              </a:rPr>
            </a:br>
            <a:r>
              <a:rPr lang="en-GB" sz="6600" kern="1200" spc="285" dirty="0">
                <a:solidFill>
                  <a:schemeClr val="tx1"/>
                </a:solidFill>
                <a:latin typeface="+mj-lt"/>
                <a:cs typeface="Calibri"/>
              </a:rPr>
              <a:t>Microsoft Word: Mail Merge Fundamentals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7" name="TextBox 6">
            <a:extLst>
              <a:ext uri="{FF2B5EF4-FFF2-40B4-BE49-F238E27FC236}">
                <a16:creationId xmlns:a16="http://schemas.microsoft.com/office/drawing/2014/main" id="{FBD9ECD2-4423-ED23-2D0B-AC24E60D81A3}"/>
              </a:ext>
            </a:extLst>
          </p:cNvPr>
          <p:cNvSpPr txBox="1"/>
          <p:nvPr/>
        </p:nvSpPr>
        <p:spPr>
          <a:xfrm>
            <a:off x="4572000" y="3766608"/>
            <a:ext cx="11559396" cy="5550237"/>
          </a:xfrm>
          <a:prstGeom prst="rect">
            <a:avLst/>
          </a:prstGeom>
          <a:noFill/>
        </p:spPr>
        <p:txBody>
          <a:bodyPr wrap="square">
            <a:spAutoFit/>
          </a:bodyPr>
          <a:lstStyle/>
          <a:p>
            <a:pPr rtl="0">
              <a:spcBef>
                <a:spcPts val="0"/>
              </a:spcBef>
              <a:spcAft>
                <a:spcPts val="0"/>
              </a:spcAft>
            </a:pPr>
            <a:r>
              <a:rPr lang="en-GB" sz="2800" b="1" i="0" u="none" strike="noStrike" dirty="0">
                <a:solidFill>
                  <a:srgbClr val="3F3F3F"/>
                </a:solidFill>
                <a:effectLst/>
                <a:latin typeface="Times New Roman" panose="02020603050405020304" pitchFamily="18" charset="0"/>
              </a:rPr>
              <a:t>Introduction: </a:t>
            </a:r>
            <a:r>
              <a:rPr lang="en-GB" sz="2800" b="0" i="0" u="none" strike="noStrike" dirty="0">
                <a:solidFill>
                  <a:srgbClr val="3F3F3F"/>
                </a:solidFill>
                <a:effectLst/>
                <a:latin typeface="Times New Roman" panose="02020603050405020304" pitchFamily="18" charset="0"/>
              </a:rPr>
              <a:t>Mail-merge is a brilliant tool when it comes to personalizing a general document/mail. Apart from creating mailing documents, mail-merge is widely used by professional to duplicate &amp; customize files.</a:t>
            </a:r>
            <a:endParaRPr lang="en-GB" sz="2800" b="0" dirty="0">
              <a:effectLst/>
            </a:endParaRPr>
          </a:p>
          <a:p>
            <a:pPr marL="457200" indent="-457200" rtl="0" fontAlgn="base">
              <a:spcBef>
                <a:spcPts val="1400"/>
              </a:spcBef>
              <a:spcAft>
                <a:spcPts val="0"/>
              </a:spcAft>
              <a:buFont typeface="Arial" panose="020B0604020202020204" pitchFamily="34" charset="0"/>
              <a:buChar char="•"/>
            </a:pPr>
            <a:r>
              <a:rPr lang="en-GB" sz="2800" b="1" i="0" u="none" strike="noStrike" dirty="0">
                <a:solidFill>
                  <a:srgbClr val="3F3F3F"/>
                </a:solidFill>
                <a:effectLst/>
                <a:latin typeface="Times New Roman" panose="02020603050405020304" pitchFamily="18" charset="0"/>
              </a:rPr>
              <a:t>Mail Merge: </a:t>
            </a:r>
            <a:r>
              <a:rPr lang="en-GB" sz="2800" b="0" i="0" u="none" strike="noStrike" dirty="0">
                <a:solidFill>
                  <a:srgbClr val="3F3F3F"/>
                </a:solidFill>
                <a:effectLst/>
                <a:latin typeface="Times New Roman" panose="02020603050405020304" pitchFamily="18" charset="0"/>
              </a:rPr>
              <a:t>A feature in Microsoft Word for creating personalized documents efficiently.</a:t>
            </a:r>
            <a:endParaRPr lang="en-GB" sz="2800" b="1" i="0" u="none" strike="noStrike" dirty="0">
              <a:solidFill>
                <a:srgbClr val="579858"/>
              </a:solidFill>
              <a:effectLst/>
              <a:latin typeface="Arial" panose="020B0604020202020204" pitchFamily="34" charset="0"/>
            </a:endParaRPr>
          </a:p>
          <a:p>
            <a:pPr marL="457200" indent="-457200" rtl="0" fontAlgn="base">
              <a:spcBef>
                <a:spcPts val="1400"/>
              </a:spcBef>
              <a:spcAft>
                <a:spcPts val="0"/>
              </a:spcAft>
              <a:buFont typeface="Arial" panose="020B0604020202020204" pitchFamily="34" charset="0"/>
              <a:buChar char="•"/>
            </a:pPr>
            <a:r>
              <a:rPr lang="en-GB" sz="2800" b="1" i="0" u="none" strike="noStrike" dirty="0">
                <a:solidFill>
                  <a:srgbClr val="3F3F3F"/>
                </a:solidFill>
                <a:effectLst/>
                <a:latin typeface="Times New Roman" panose="02020603050405020304" pitchFamily="18" charset="0"/>
              </a:rPr>
              <a:t>Benefits: </a:t>
            </a:r>
            <a:r>
              <a:rPr lang="en-GB" sz="2800" b="0" i="0" u="none" strike="noStrike" dirty="0">
                <a:solidFill>
                  <a:srgbClr val="3F3F3F"/>
                </a:solidFill>
                <a:effectLst/>
                <a:latin typeface="Times New Roman" panose="02020603050405020304" pitchFamily="18" charset="0"/>
              </a:rPr>
              <a:t>Offers personalization, efficiency, and consistency in document creation.</a:t>
            </a:r>
            <a:endParaRPr lang="en-GB" sz="2800" b="1" i="0" u="none" strike="noStrike" dirty="0">
              <a:solidFill>
                <a:srgbClr val="579858"/>
              </a:solidFill>
              <a:effectLst/>
              <a:latin typeface="Arial" panose="020B0604020202020204" pitchFamily="34" charset="0"/>
            </a:endParaRPr>
          </a:p>
          <a:p>
            <a:pPr marL="457200" indent="-457200" rtl="0" fontAlgn="base">
              <a:spcBef>
                <a:spcPts val="1400"/>
              </a:spcBef>
              <a:spcAft>
                <a:spcPts val="0"/>
              </a:spcAft>
              <a:buFont typeface="Arial" panose="020B0604020202020204" pitchFamily="34" charset="0"/>
              <a:buChar char="•"/>
            </a:pPr>
            <a:r>
              <a:rPr lang="en-GB" sz="2800" b="1" i="0" u="none" strike="noStrike" dirty="0">
                <a:solidFill>
                  <a:srgbClr val="3F3F3F"/>
                </a:solidFill>
                <a:effectLst/>
                <a:latin typeface="Times New Roman" panose="02020603050405020304" pitchFamily="18" charset="0"/>
              </a:rPr>
              <a:t>Setup Process: </a:t>
            </a:r>
            <a:r>
              <a:rPr lang="en-GB" sz="2800" b="0" i="0" u="none" strike="noStrike" dirty="0">
                <a:solidFill>
                  <a:srgbClr val="3F3F3F"/>
                </a:solidFill>
                <a:effectLst/>
                <a:latin typeface="Times New Roman" panose="02020603050405020304" pitchFamily="18" charset="0"/>
              </a:rPr>
              <a:t>Involves selecting the document type and initiating the Mail Merge Wizard.</a:t>
            </a:r>
            <a:endParaRPr lang="en-GB" sz="2800" b="1" i="0" u="none" strike="noStrike" dirty="0">
              <a:solidFill>
                <a:srgbClr val="579858"/>
              </a:solidFill>
              <a:effectLst/>
              <a:latin typeface="Arial" panose="020B0604020202020204" pitchFamily="34" charset="0"/>
            </a:endParaRPr>
          </a:p>
          <a:p>
            <a:pPr marL="457200" indent="-457200" rtl="0" fontAlgn="base">
              <a:spcBef>
                <a:spcPts val="1400"/>
              </a:spcBef>
              <a:spcAft>
                <a:spcPts val="0"/>
              </a:spcAft>
              <a:buFont typeface="Arial" panose="020B0604020202020204" pitchFamily="34" charset="0"/>
              <a:buChar char="•"/>
            </a:pPr>
            <a:r>
              <a:rPr lang="en-GB" sz="2800" b="1" i="0" u="none" strike="noStrike" dirty="0">
                <a:solidFill>
                  <a:srgbClr val="3F3F3F"/>
                </a:solidFill>
                <a:effectLst/>
                <a:latin typeface="Times New Roman" panose="02020603050405020304" pitchFamily="18" charset="0"/>
              </a:rPr>
              <a:t>Selecting Recipients: </a:t>
            </a:r>
            <a:r>
              <a:rPr lang="en-GB" sz="2800" b="0" i="0" u="none" strike="noStrike" dirty="0">
                <a:solidFill>
                  <a:srgbClr val="3F3F3F"/>
                </a:solidFill>
                <a:effectLst/>
                <a:latin typeface="Times New Roman" panose="02020603050405020304" pitchFamily="18" charset="0"/>
              </a:rPr>
              <a:t>Involves choosing a data source for personalized information.</a:t>
            </a:r>
            <a:endParaRPr lang="en-GB" sz="2800" b="1" i="0" u="none" strike="noStrike" dirty="0">
              <a:solidFill>
                <a:srgbClr val="579858"/>
              </a:solidFill>
              <a:effectLst/>
              <a:latin typeface="Arial" panose="020B0604020202020204" pitchFamily="34" charset="0"/>
            </a:endParaRPr>
          </a:p>
        </p:txBody>
      </p:sp>
    </p:spTree>
    <p:extLst>
      <p:ext uri="{BB962C8B-B14F-4D97-AF65-F5344CB8AC3E}">
        <p14:creationId xmlns:p14="http://schemas.microsoft.com/office/powerpoint/2010/main" val="1195672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80</TotalTime>
  <Words>3368</Words>
  <Application>Microsoft Office PowerPoint</Application>
  <PresentationFormat>Custom</PresentationFormat>
  <Paragraphs>239</Paragraphs>
  <Slides>52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Aptos</vt:lpstr>
      <vt:lpstr>Aptos Black</vt:lpstr>
      <vt:lpstr>Arial</vt:lpstr>
      <vt:lpstr>Arial Black</vt:lpstr>
      <vt:lpstr>Calibri</vt:lpstr>
      <vt:lpstr>Courier New</vt:lpstr>
      <vt:lpstr>Noto Sans Symbols</vt:lpstr>
      <vt:lpstr>Times New Roman</vt:lpstr>
      <vt:lpstr>Trebuchet MS</vt:lpstr>
      <vt:lpstr>Verdana</vt:lpstr>
      <vt:lpstr>Wingdings</vt:lpstr>
      <vt:lpstr>Office Theme</vt:lpstr>
      <vt:lpstr>PowerPoint Presentation</vt:lpstr>
      <vt:lpstr>Microsoft Word</vt:lpstr>
      <vt:lpstr>Microsoft Word: Basics</vt:lpstr>
      <vt:lpstr>Microsoft Word: Basics</vt:lpstr>
      <vt:lpstr>Microsoft Word </vt:lpstr>
      <vt:lpstr>Microsoft Word: Macros</vt:lpstr>
      <vt:lpstr>Microsoft Word: Macros</vt:lpstr>
      <vt:lpstr>Microsoft Word</vt:lpstr>
      <vt:lpstr>   Microsoft Word: Mail Merge Fundamentals </vt:lpstr>
      <vt:lpstr>Microsoft Word: Mail Merge Fundamentals</vt:lpstr>
      <vt:lpstr>Microsoft Word </vt:lpstr>
      <vt:lpstr>Microsoft Word: Projects with Mail Merge</vt:lpstr>
      <vt:lpstr>Microsoft Word: Projects with Mail Merge </vt:lpstr>
      <vt:lpstr>Microsoft Excel</vt:lpstr>
      <vt:lpstr>Microsoft Excel: Introduction to MS Excel</vt:lpstr>
      <vt:lpstr>Microsoft Excel: Introduction to MS Excel</vt:lpstr>
      <vt:lpstr>Microsoft Excel: Introduction to MS Excel</vt:lpstr>
      <vt:lpstr>Microsoft Excel</vt:lpstr>
      <vt:lpstr>Microsoft Excel: Handling data formats &amp; Layouts </vt:lpstr>
      <vt:lpstr>Microsoft Excel: Handling data formats &amp; Layouts </vt:lpstr>
      <vt:lpstr>Microsoft Excel </vt:lpstr>
      <vt:lpstr>Microsoft Excel: Create &amp; Manage Tables </vt:lpstr>
      <vt:lpstr>Microsoft Excel: Create &amp; Manage Tables </vt:lpstr>
      <vt:lpstr>Microsoft Excel </vt:lpstr>
      <vt:lpstr>Microsoft Excel: Perform operations with formulas &amp; functions </vt:lpstr>
      <vt:lpstr>Microsoft Excel: Perform operations with formulas &amp; functions </vt:lpstr>
      <vt:lpstr>Microsoft Excel: Perform operations with formulas &amp; functions </vt:lpstr>
      <vt:lpstr>Microsoft Excel </vt:lpstr>
      <vt:lpstr>Microsoft Excel: Creating Charts </vt:lpstr>
      <vt:lpstr>Microsoft Excel: Creating Charts </vt:lpstr>
      <vt:lpstr>Microsoft Excel </vt:lpstr>
      <vt:lpstr>Microsoft Excel: Pivot Tables</vt:lpstr>
      <vt:lpstr>Microsoft Excel: Pivot Tables</vt:lpstr>
      <vt:lpstr>Microsoft Excel</vt:lpstr>
      <vt:lpstr>Microsoft Excel: Introduction to XML </vt:lpstr>
      <vt:lpstr>Microsoft Excel: Introduction to XML </vt:lpstr>
      <vt:lpstr>Microsoft Excel: Introduction to XML </vt:lpstr>
      <vt:lpstr>Microsoft Excel</vt:lpstr>
      <vt:lpstr>Microsoft Excel: Introduction to JSON </vt:lpstr>
      <vt:lpstr>Microsoft Excel: Introduction to JSON </vt:lpstr>
      <vt:lpstr>Microsoft Power Point</vt:lpstr>
      <vt:lpstr>Microsoft Powerpoint: What is MS Powerpoint &amp; its uses </vt:lpstr>
      <vt:lpstr>Microsoft Powerpoint:</vt:lpstr>
      <vt:lpstr>Microsoft Powerpoint: Built-in themes </vt:lpstr>
      <vt:lpstr>Microsoft Powerpoint: image and shapes </vt:lpstr>
      <vt:lpstr>Microsoft Powerpoint: Insert Audio/ Video </vt:lpstr>
      <vt:lpstr>Microsoft Powerpoint: Smart Art/ 3D Models </vt:lpstr>
      <vt:lpstr>Microsoft Powerpoint: Transitions</vt:lpstr>
      <vt:lpstr>Microsoft Powerpoint: Animation </vt:lpstr>
      <vt:lpstr>Microsoft Powerpoint: Slide Review/ Rearranger</vt:lpstr>
      <vt:lpstr>Microsoft Powerpoint: Slide Master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helpdeskadvitt@icai.in</cp:lastModifiedBy>
  <cp:revision>11</cp:revision>
  <dcterms:created xsi:type="dcterms:W3CDTF">2024-04-26T17:11:38Z</dcterms:created>
  <dcterms:modified xsi:type="dcterms:W3CDTF">2024-09-27T11:17:33Z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